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307" r:id="rId2"/>
    <p:sldId id="308" r:id="rId3"/>
    <p:sldId id="313" r:id="rId4"/>
    <p:sldId id="309" r:id="rId5"/>
    <p:sldId id="314" r:id="rId6"/>
    <p:sldId id="258" r:id="rId7"/>
    <p:sldId id="315" r:id="rId8"/>
    <p:sldId id="259" r:id="rId9"/>
    <p:sldId id="317" r:id="rId10"/>
    <p:sldId id="312" r:id="rId11"/>
    <p:sldId id="320" r:id="rId12"/>
    <p:sldId id="322" r:id="rId13"/>
    <p:sldId id="323" r:id="rId14"/>
    <p:sldId id="277" r:id="rId15"/>
    <p:sldId id="284" r:id="rId16"/>
    <p:sldId id="345" r:id="rId17"/>
    <p:sldId id="347" r:id="rId18"/>
    <p:sldId id="346" r:id="rId19"/>
    <p:sldId id="331" r:id="rId20"/>
    <p:sldId id="365" r:id="rId21"/>
    <p:sldId id="366" r:id="rId22"/>
    <p:sldId id="348" r:id="rId23"/>
    <p:sldId id="349" r:id="rId24"/>
    <p:sldId id="350" r:id="rId25"/>
    <p:sldId id="286" r:id="rId26"/>
    <p:sldId id="351" r:id="rId27"/>
    <p:sldId id="352" r:id="rId28"/>
    <p:sldId id="353" r:id="rId29"/>
    <p:sldId id="354" r:id="rId30"/>
    <p:sldId id="355" r:id="rId31"/>
    <p:sldId id="356" r:id="rId32"/>
    <p:sldId id="357" r:id="rId33"/>
    <p:sldId id="358" r:id="rId34"/>
    <p:sldId id="359" r:id="rId35"/>
    <p:sldId id="360" r:id="rId36"/>
    <p:sldId id="361" r:id="rId37"/>
    <p:sldId id="362" r:id="rId38"/>
    <p:sldId id="363" r:id="rId39"/>
    <p:sldId id="364" r:id="rId40"/>
    <p:sldId id="344" r:id="rId41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61"/>
    <p:restoredTop sz="90956"/>
  </p:normalViewPr>
  <p:slideViewPr>
    <p:cSldViewPr>
      <p:cViewPr varScale="1">
        <p:scale>
          <a:sx n="102" d="100"/>
          <a:sy n="102" d="100"/>
        </p:scale>
        <p:origin x="1878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FCC041-CF9C-4800-9B87-147BBA89D228}" type="doc">
      <dgm:prSet loTypeId="urn:microsoft.com/office/officeart/2008/layout/PictureLineup" loCatId="picture" qsTypeId="urn:microsoft.com/office/officeart/2009/2/quickstyle/3d8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2376E2E-CE7A-4396-A7DB-5A9CEEF31940}">
      <dgm:prSet/>
      <dgm:spPr/>
      <dgm:t>
        <a:bodyPr/>
        <a:lstStyle/>
        <a:p>
          <a:r>
            <a:rPr lang="en-US"/>
            <a:t>A function also has scope, which extends from the function's definition to the end of the file. </a:t>
          </a:r>
        </a:p>
      </dgm:t>
    </dgm:pt>
    <dgm:pt modelId="{8DFEEAD3-19B3-4177-AB6C-155EA97361D2}" type="parTrans" cxnId="{E21C8663-C79F-463E-B04D-01670AD3E0A4}">
      <dgm:prSet/>
      <dgm:spPr/>
      <dgm:t>
        <a:bodyPr/>
        <a:lstStyle/>
        <a:p>
          <a:endParaRPr lang="en-US"/>
        </a:p>
      </dgm:t>
    </dgm:pt>
    <dgm:pt modelId="{2D349012-6E34-4E40-AA00-B077B29F786F}" type="sibTrans" cxnId="{E21C8663-C79F-463E-B04D-01670AD3E0A4}">
      <dgm:prSet/>
      <dgm:spPr/>
      <dgm:t>
        <a:bodyPr/>
        <a:lstStyle/>
        <a:p>
          <a:endParaRPr lang="en-US"/>
        </a:p>
      </dgm:t>
    </dgm:pt>
    <dgm:pt modelId="{80326317-8F0B-484F-BA40-9AF58C8E72D0}">
      <dgm:prSet/>
      <dgm:spPr/>
      <dgm:t>
        <a:bodyPr/>
        <a:lstStyle/>
        <a:p>
          <a:r>
            <a:rPr lang="en-US" dirty="0"/>
            <a:t>To be able to call a function, the interpreter must have already evaluated the function definition (thus binding the function name to a function object). </a:t>
          </a:r>
        </a:p>
      </dgm:t>
    </dgm:pt>
    <dgm:pt modelId="{FAA50C80-4050-411A-923D-060171FD1782}" type="parTrans" cxnId="{BACD7CF3-C1C4-4C62-A5E4-2737AB0ABD89}">
      <dgm:prSet/>
      <dgm:spPr/>
      <dgm:t>
        <a:bodyPr/>
        <a:lstStyle/>
        <a:p>
          <a:endParaRPr lang="en-US"/>
        </a:p>
      </dgm:t>
    </dgm:pt>
    <dgm:pt modelId="{F7846972-98A4-4028-90B3-6C0FB51A69EE}" type="sibTrans" cxnId="{BACD7CF3-C1C4-4C62-A5E4-2737AB0ABD89}">
      <dgm:prSet/>
      <dgm:spPr/>
      <dgm:t>
        <a:bodyPr/>
        <a:lstStyle/>
        <a:p>
          <a:endParaRPr lang="en-US"/>
        </a:p>
      </dgm:t>
    </dgm:pt>
    <dgm:pt modelId="{0A1BDFCC-4EAF-4388-9809-1261E71CCB0C}">
      <dgm:prSet/>
      <dgm:spPr/>
      <dgm:t>
        <a:bodyPr/>
        <a:lstStyle/>
        <a:p>
          <a:r>
            <a:rPr lang="en-US"/>
            <a:t>An attempt to call a function before a function has been defined results in an error.</a:t>
          </a:r>
        </a:p>
      </dgm:t>
    </dgm:pt>
    <dgm:pt modelId="{8D66FFAE-88D2-4FF0-B02B-1DA54873BBA8}" type="parTrans" cxnId="{5E2D9BB8-64F2-4DAE-92F6-70E91E29D5FA}">
      <dgm:prSet/>
      <dgm:spPr/>
      <dgm:t>
        <a:bodyPr/>
        <a:lstStyle/>
        <a:p>
          <a:endParaRPr lang="en-US"/>
        </a:p>
      </dgm:t>
    </dgm:pt>
    <dgm:pt modelId="{BFBB4437-AE17-451D-8563-DE71205ED5E4}" type="sibTrans" cxnId="{5E2D9BB8-64F2-4DAE-92F6-70E91E29D5FA}">
      <dgm:prSet/>
      <dgm:spPr/>
      <dgm:t>
        <a:bodyPr/>
        <a:lstStyle/>
        <a:p>
          <a:endParaRPr lang="en-US"/>
        </a:p>
      </dgm:t>
    </dgm:pt>
    <dgm:pt modelId="{87023879-EF47-4D58-80A9-01FC8146FE2C}" type="pres">
      <dgm:prSet presAssocID="{0BFCC041-CF9C-4800-9B87-147BBA89D228}" presName="Name0" presStyleCnt="0">
        <dgm:presLayoutVars>
          <dgm:chMax/>
          <dgm:chPref/>
          <dgm:dir/>
          <dgm:animLvl val="lvl"/>
          <dgm:resizeHandles val="exact"/>
        </dgm:presLayoutVars>
      </dgm:prSet>
      <dgm:spPr/>
    </dgm:pt>
    <dgm:pt modelId="{EEB90660-D7A5-4E08-B043-0D73FAAAD1B0}" type="pres">
      <dgm:prSet presAssocID="{42376E2E-CE7A-4396-A7DB-5A9CEEF31940}" presName="composite" presStyleCnt="0"/>
      <dgm:spPr/>
    </dgm:pt>
    <dgm:pt modelId="{54358BDB-CDCC-426F-B19E-ED895F7CEB97}" type="pres">
      <dgm:prSet presAssocID="{42376E2E-CE7A-4396-A7DB-5A9CEEF31940}" presName="Image" presStyleLbl="align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000D048E-0DA8-4C8B-AD90-257BEBF335FB}" type="pres">
      <dgm:prSet presAssocID="{42376E2E-CE7A-4396-A7DB-5A9CEEF31940}" presName="Accent" presStyleLbl="parChTrans1D1" presStyleIdx="0" presStyleCnt="3"/>
      <dgm:spPr/>
    </dgm:pt>
    <dgm:pt modelId="{0E577D0B-F1A6-4123-BAFD-316A11058F90}" type="pres">
      <dgm:prSet presAssocID="{42376E2E-CE7A-4396-A7DB-5A9CEEF31940}" presName="Paren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2FC25CF7-6F8D-42EC-84A7-EBEB9AE29D0C}" type="pres">
      <dgm:prSet presAssocID="{2D349012-6E34-4E40-AA00-B077B29F786F}" presName="sibTrans" presStyleCnt="0"/>
      <dgm:spPr/>
    </dgm:pt>
    <dgm:pt modelId="{50C5233C-6B2A-4B51-8D1E-5A8E2FFC9AEB}" type="pres">
      <dgm:prSet presAssocID="{80326317-8F0B-484F-BA40-9AF58C8E72D0}" presName="composite" presStyleCnt="0"/>
      <dgm:spPr/>
    </dgm:pt>
    <dgm:pt modelId="{E41FEC55-A6B9-47C3-A105-F0ED0F8CD591}" type="pres">
      <dgm:prSet presAssocID="{80326317-8F0B-484F-BA40-9AF58C8E72D0}" presName="Image" presStyleLbl="align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sed Quotation Mark"/>
        </a:ext>
      </dgm:extLst>
    </dgm:pt>
    <dgm:pt modelId="{3EB687EA-C228-4519-9058-AEEC7F4A4A95}" type="pres">
      <dgm:prSet presAssocID="{80326317-8F0B-484F-BA40-9AF58C8E72D0}" presName="Accent" presStyleLbl="parChTrans1D1" presStyleIdx="1" presStyleCnt="3"/>
      <dgm:spPr/>
    </dgm:pt>
    <dgm:pt modelId="{3C33D13F-854E-40AE-9DA3-83A34CE9AE70}" type="pres">
      <dgm:prSet presAssocID="{80326317-8F0B-484F-BA40-9AF58C8E72D0}" presName="Paren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DB3B87FD-10AB-46F9-9B8B-91B68B61087F}" type="pres">
      <dgm:prSet presAssocID="{F7846972-98A4-4028-90B3-6C0FB51A69EE}" presName="sibTrans" presStyleCnt="0"/>
      <dgm:spPr/>
    </dgm:pt>
    <dgm:pt modelId="{7AC11634-6879-4600-9630-BFBD7DB97D65}" type="pres">
      <dgm:prSet presAssocID="{0A1BDFCC-4EAF-4388-9809-1261E71CCB0C}" presName="composite" presStyleCnt="0"/>
      <dgm:spPr/>
    </dgm:pt>
    <dgm:pt modelId="{C67D4F79-153A-491B-91D3-3AD11BE09A5C}" type="pres">
      <dgm:prSet presAssocID="{0A1BDFCC-4EAF-4388-9809-1261E71CCB0C}" presName="Image" presStyleLbl="align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se"/>
        </a:ext>
      </dgm:extLst>
    </dgm:pt>
    <dgm:pt modelId="{26A09CF8-FF1D-4CE9-8798-A481539637A8}" type="pres">
      <dgm:prSet presAssocID="{0A1BDFCC-4EAF-4388-9809-1261E71CCB0C}" presName="Accent" presStyleLbl="parChTrans1D1" presStyleIdx="2" presStyleCnt="3"/>
      <dgm:spPr/>
    </dgm:pt>
    <dgm:pt modelId="{6B1F1FBF-FAD9-41D3-B802-66A7637C35BB}" type="pres">
      <dgm:prSet presAssocID="{0A1BDFCC-4EAF-4388-9809-1261E71CCB0C}" presName="Paren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B8A93B3A-C2CA-4A7F-864D-A5708E21F264}" type="presOf" srcId="{80326317-8F0B-484F-BA40-9AF58C8E72D0}" destId="{3C33D13F-854E-40AE-9DA3-83A34CE9AE70}" srcOrd="0" destOrd="0" presId="urn:microsoft.com/office/officeart/2008/layout/PictureLineup"/>
    <dgm:cxn modelId="{E21C8663-C79F-463E-B04D-01670AD3E0A4}" srcId="{0BFCC041-CF9C-4800-9B87-147BBA89D228}" destId="{42376E2E-CE7A-4396-A7DB-5A9CEEF31940}" srcOrd="0" destOrd="0" parTransId="{8DFEEAD3-19B3-4177-AB6C-155EA97361D2}" sibTransId="{2D349012-6E34-4E40-AA00-B077B29F786F}"/>
    <dgm:cxn modelId="{5E2D9BB8-64F2-4DAE-92F6-70E91E29D5FA}" srcId="{0BFCC041-CF9C-4800-9B87-147BBA89D228}" destId="{0A1BDFCC-4EAF-4388-9809-1261E71CCB0C}" srcOrd="2" destOrd="0" parTransId="{8D66FFAE-88D2-4FF0-B02B-1DA54873BBA8}" sibTransId="{BFBB4437-AE17-451D-8563-DE71205ED5E4}"/>
    <dgm:cxn modelId="{09EC48CB-C30A-4329-B96B-3E58BFE51D4C}" type="presOf" srcId="{0A1BDFCC-4EAF-4388-9809-1261E71CCB0C}" destId="{6B1F1FBF-FAD9-41D3-B802-66A7637C35BB}" srcOrd="0" destOrd="0" presId="urn:microsoft.com/office/officeart/2008/layout/PictureLineup"/>
    <dgm:cxn modelId="{4BE8F4D2-8C56-45FB-B3E0-8BE57A3E7787}" type="presOf" srcId="{42376E2E-CE7A-4396-A7DB-5A9CEEF31940}" destId="{0E577D0B-F1A6-4123-BAFD-316A11058F90}" srcOrd="0" destOrd="0" presId="urn:microsoft.com/office/officeart/2008/layout/PictureLineup"/>
    <dgm:cxn modelId="{BACD7CF3-C1C4-4C62-A5E4-2737AB0ABD89}" srcId="{0BFCC041-CF9C-4800-9B87-147BBA89D228}" destId="{80326317-8F0B-484F-BA40-9AF58C8E72D0}" srcOrd="1" destOrd="0" parTransId="{FAA50C80-4050-411A-923D-060171FD1782}" sibTransId="{F7846972-98A4-4028-90B3-6C0FB51A69EE}"/>
    <dgm:cxn modelId="{039AD9F6-1F11-4AD2-89AA-599D4A9EB6C8}" type="presOf" srcId="{0BFCC041-CF9C-4800-9B87-147BBA89D228}" destId="{87023879-EF47-4D58-80A9-01FC8146FE2C}" srcOrd="0" destOrd="0" presId="urn:microsoft.com/office/officeart/2008/layout/PictureLineup"/>
    <dgm:cxn modelId="{CC590885-02F0-4657-97FB-2CBED237F466}" type="presParOf" srcId="{87023879-EF47-4D58-80A9-01FC8146FE2C}" destId="{EEB90660-D7A5-4E08-B043-0D73FAAAD1B0}" srcOrd="0" destOrd="0" presId="urn:microsoft.com/office/officeart/2008/layout/PictureLineup"/>
    <dgm:cxn modelId="{CAF2FEC4-8429-4DAE-B761-79B1867440A6}" type="presParOf" srcId="{EEB90660-D7A5-4E08-B043-0D73FAAAD1B0}" destId="{54358BDB-CDCC-426F-B19E-ED895F7CEB97}" srcOrd="0" destOrd="0" presId="urn:microsoft.com/office/officeart/2008/layout/PictureLineup"/>
    <dgm:cxn modelId="{F8F49C8D-D297-4D3E-A4EB-D3BBD630F581}" type="presParOf" srcId="{EEB90660-D7A5-4E08-B043-0D73FAAAD1B0}" destId="{000D048E-0DA8-4C8B-AD90-257BEBF335FB}" srcOrd="1" destOrd="0" presId="urn:microsoft.com/office/officeart/2008/layout/PictureLineup"/>
    <dgm:cxn modelId="{C5510363-68B2-4446-B5AB-1BCEF2086961}" type="presParOf" srcId="{EEB90660-D7A5-4E08-B043-0D73FAAAD1B0}" destId="{0E577D0B-F1A6-4123-BAFD-316A11058F90}" srcOrd="2" destOrd="0" presId="urn:microsoft.com/office/officeart/2008/layout/PictureLineup"/>
    <dgm:cxn modelId="{4DB80135-D563-447F-84B1-6C4900141DA6}" type="presParOf" srcId="{87023879-EF47-4D58-80A9-01FC8146FE2C}" destId="{2FC25CF7-6F8D-42EC-84A7-EBEB9AE29D0C}" srcOrd="1" destOrd="0" presId="urn:microsoft.com/office/officeart/2008/layout/PictureLineup"/>
    <dgm:cxn modelId="{D12AF20D-0DAA-4942-90F4-2B8E2DECE58B}" type="presParOf" srcId="{87023879-EF47-4D58-80A9-01FC8146FE2C}" destId="{50C5233C-6B2A-4B51-8D1E-5A8E2FFC9AEB}" srcOrd="2" destOrd="0" presId="urn:microsoft.com/office/officeart/2008/layout/PictureLineup"/>
    <dgm:cxn modelId="{8AE2F334-7832-4E2F-A37B-950E39BAC032}" type="presParOf" srcId="{50C5233C-6B2A-4B51-8D1E-5A8E2FFC9AEB}" destId="{E41FEC55-A6B9-47C3-A105-F0ED0F8CD591}" srcOrd="0" destOrd="0" presId="urn:microsoft.com/office/officeart/2008/layout/PictureLineup"/>
    <dgm:cxn modelId="{6614E617-1E98-422A-80A2-764FD515EA89}" type="presParOf" srcId="{50C5233C-6B2A-4B51-8D1E-5A8E2FFC9AEB}" destId="{3EB687EA-C228-4519-9058-AEEC7F4A4A95}" srcOrd="1" destOrd="0" presId="urn:microsoft.com/office/officeart/2008/layout/PictureLineup"/>
    <dgm:cxn modelId="{A64AF0B1-C355-4845-B355-2C10780BD584}" type="presParOf" srcId="{50C5233C-6B2A-4B51-8D1E-5A8E2FFC9AEB}" destId="{3C33D13F-854E-40AE-9DA3-83A34CE9AE70}" srcOrd="2" destOrd="0" presId="urn:microsoft.com/office/officeart/2008/layout/PictureLineup"/>
    <dgm:cxn modelId="{7536C156-6C53-4216-8BDF-B4597B5393FE}" type="presParOf" srcId="{87023879-EF47-4D58-80A9-01FC8146FE2C}" destId="{DB3B87FD-10AB-46F9-9B8B-91B68B61087F}" srcOrd="3" destOrd="0" presId="urn:microsoft.com/office/officeart/2008/layout/PictureLineup"/>
    <dgm:cxn modelId="{9166E1EE-2872-4334-8EDA-7B4FDE4C15F8}" type="presParOf" srcId="{87023879-EF47-4D58-80A9-01FC8146FE2C}" destId="{7AC11634-6879-4600-9630-BFBD7DB97D65}" srcOrd="4" destOrd="0" presId="urn:microsoft.com/office/officeart/2008/layout/PictureLineup"/>
    <dgm:cxn modelId="{9B9A78A8-FD67-472E-A156-3F001130C3E8}" type="presParOf" srcId="{7AC11634-6879-4600-9630-BFBD7DB97D65}" destId="{C67D4F79-153A-491B-91D3-3AD11BE09A5C}" srcOrd="0" destOrd="0" presId="urn:microsoft.com/office/officeart/2008/layout/PictureLineup"/>
    <dgm:cxn modelId="{1D1D6248-3EAA-4102-B651-7FB3BA8E3D2F}" type="presParOf" srcId="{7AC11634-6879-4600-9630-BFBD7DB97D65}" destId="{26A09CF8-FF1D-4CE9-8798-A481539637A8}" srcOrd="1" destOrd="0" presId="urn:microsoft.com/office/officeart/2008/layout/PictureLineup"/>
    <dgm:cxn modelId="{4C0AD4EB-A8BA-4342-9940-493E0801C3BC}" type="presParOf" srcId="{7AC11634-6879-4600-9630-BFBD7DB97D65}" destId="{6B1F1FBF-FAD9-41D3-B802-66A7637C35BB}" srcOrd="2" destOrd="0" presId="urn:microsoft.com/office/officeart/2008/layout/PictureLineup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358BDB-CDCC-426F-B19E-ED895F7CEB97}">
      <dsp:nvSpPr>
        <dsp:cNvPr id="0" name=""/>
        <dsp:cNvSpPr/>
      </dsp:nvSpPr>
      <dsp:spPr>
        <a:xfrm>
          <a:off x="674418" y="0"/>
          <a:ext cx="2178762" cy="21787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00D048E-0DA8-4C8B-AD90-257BEBF335FB}">
      <dsp:nvSpPr>
        <dsp:cNvPr id="0" name=""/>
        <dsp:cNvSpPr/>
      </dsp:nvSpPr>
      <dsp:spPr>
        <a:xfrm>
          <a:off x="674418" y="0"/>
          <a:ext cx="217" cy="4357524"/>
        </a:xfrm>
        <a:prstGeom prst="line">
          <a:avLst/>
        </a:pr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577D0B-F1A6-4123-BAFD-316A11058F90}">
      <dsp:nvSpPr>
        <dsp:cNvPr id="0" name=""/>
        <dsp:cNvSpPr/>
      </dsp:nvSpPr>
      <dsp:spPr>
        <a:xfrm>
          <a:off x="674418" y="2178762"/>
          <a:ext cx="2178762" cy="2178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 function also has scope, which extends from the function's definition to the end of the file. </a:t>
          </a:r>
        </a:p>
      </dsp:txBody>
      <dsp:txXfrm>
        <a:off x="674418" y="2178762"/>
        <a:ext cx="2178762" cy="2178762"/>
      </dsp:txXfrm>
    </dsp:sp>
    <dsp:sp modelId="{E41FEC55-A6B9-47C3-A105-F0ED0F8CD591}">
      <dsp:nvSpPr>
        <dsp:cNvPr id="0" name=""/>
        <dsp:cNvSpPr/>
      </dsp:nvSpPr>
      <dsp:spPr>
        <a:xfrm>
          <a:off x="2853969" y="0"/>
          <a:ext cx="2178762" cy="21787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EB687EA-C228-4519-9058-AEEC7F4A4A95}">
      <dsp:nvSpPr>
        <dsp:cNvPr id="0" name=""/>
        <dsp:cNvSpPr/>
      </dsp:nvSpPr>
      <dsp:spPr>
        <a:xfrm>
          <a:off x="2853969" y="0"/>
          <a:ext cx="217" cy="4357524"/>
        </a:xfrm>
        <a:prstGeom prst="line">
          <a:avLst/>
        </a:pr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33D13F-854E-40AE-9DA3-83A34CE9AE70}">
      <dsp:nvSpPr>
        <dsp:cNvPr id="0" name=""/>
        <dsp:cNvSpPr/>
      </dsp:nvSpPr>
      <dsp:spPr>
        <a:xfrm>
          <a:off x="2853969" y="2178762"/>
          <a:ext cx="2178762" cy="2178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To be able to call a function, the interpreter must have already evaluated the function definition (thus binding the function name to a function object). </a:t>
          </a:r>
        </a:p>
      </dsp:txBody>
      <dsp:txXfrm>
        <a:off x="2853969" y="2178762"/>
        <a:ext cx="2178762" cy="2178762"/>
      </dsp:txXfrm>
    </dsp:sp>
    <dsp:sp modelId="{C67D4F79-153A-491B-91D3-3AD11BE09A5C}">
      <dsp:nvSpPr>
        <dsp:cNvPr id="0" name=""/>
        <dsp:cNvSpPr/>
      </dsp:nvSpPr>
      <dsp:spPr>
        <a:xfrm>
          <a:off x="5033519" y="0"/>
          <a:ext cx="2178762" cy="21787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6A09CF8-FF1D-4CE9-8798-A481539637A8}">
      <dsp:nvSpPr>
        <dsp:cNvPr id="0" name=""/>
        <dsp:cNvSpPr/>
      </dsp:nvSpPr>
      <dsp:spPr>
        <a:xfrm>
          <a:off x="5033519" y="0"/>
          <a:ext cx="217" cy="4357524"/>
        </a:xfrm>
        <a:prstGeom prst="line">
          <a:avLst/>
        </a:pr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1F1FBF-FAD9-41D3-B802-66A7637C35BB}">
      <dsp:nvSpPr>
        <dsp:cNvPr id="0" name=""/>
        <dsp:cNvSpPr/>
      </dsp:nvSpPr>
      <dsp:spPr>
        <a:xfrm>
          <a:off x="5033519" y="2178762"/>
          <a:ext cx="2178762" cy="2178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An attempt to call a function before a function has been defined results in an error.</a:t>
          </a:r>
        </a:p>
      </dsp:txBody>
      <dsp:txXfrm>
        <a:off x="5033519" y="2178762"/>
        <a:ext cx="2178762" cy="21787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Lineup">
  <dgm:title val=""/>
  <dgm:desc val=""/>
  <dgm:catLst>
    <dgm:cat type="picture" pri="19000"/>
    <dgm:cat type="pictureconvert" pri="1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  <dgm:cxn modelId="70" srcId="0" destId="40" srcOrd="3" destOrd="0"/>
        <dgm:cxn modelId="42" srcId="30" destId="41" srcOrd="0" destOrd="0"/>
      </dgm:cxnLst>
      <dgm:bg/>
      <dgm:whole/>
    </dgm:dataModel>
  </dgm:clrData>
  <dgm:layoutNode name="Name0">
    <dgm:varLst>
      <dgm:chMax/>
      <dgm:chPref/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op="equ" val="65"/>
      <dgm:constr type="primFontSz" for="des" forName="Parent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"/>
      <dgm:constr type="w" for="ch" forName="sibTrans" refType="w" refFor="ch" refForName="composite" op="equ" fact="0.000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0.5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Image" refType="w" fact="0"/>
              <dgm:constr type="t" for="ch" forName="Image" refType="h" fact="0"/>
              <dgm:constr type="w" for="ch" forName="Image" refType="h" fact="0.5"/>
              <dgm:constr type="h" for="ch" forName="Image" refType="w"/>
              <dgm:constr type="l" for="ch" forName="Accent" refType="w" fact="0"/>
              <dgm:constr type="t" for="ch" forName="Accent" refType="h" fact="0"/>
              <dgm:constr type="w" for="ch" forName="Accent" refType="w" fact="0.0001"/>
              <dgm:constr type="h" for="ch" forName="Accent" refType="h"/>
              <dgm:constr type="l" for="ch" forName="Parent" refType="w" fact="0"/>
              <dgm:constr type="t" for="ch" forName="Parent" refType="h" fact="0.5"/>
              <dgm:constr type="w" for="ch" forName="Parent" refType="w"/>
            </dgm:constrLst>
          </dgm:if>
          <dgm:else name="Name6">
            <dgm:constrLst>
              <dgm:constr type="l" for="ch" forName="Image" refType="w" fact="0"/>
              <dgm:constr type="t" for="ch" forName="Image" refType="h" fact="0"/>
              <dgm:constr type="w" for="ch" forName="Image" refType="h" fact="0.5"/>
              <dgm:constr type="h" for="ch" forName="Image" refType="w"/>
              <dgm:constr type="r" for="ch" forName="Accent" refType="w"/>
              <dgm:constr type="t" for="ch" forName="Accent" refType="h" fact="0"/>
              <dgm:constr type="w" for="ch" forName="Accent" refType="w" fact="0.0001"/>
              <dgm:constr type="h" for="ch" forName="Accent" refType="h"/>
              <dgm:constr type="l" for="ch" forName="Parent" refType="w" fact="0"/>
              <dgm:constr type="t" for="ch" forName="Parent" refType="h" fact="0.5"/>
              <dgm:constr type="w" for="ch" forName="Parent" refType="w"/>
            </dgm:constrLst>
          </dgm:else>
        </dgm:choose>
        <dgm:layoutNode name="Image" styleLbl="alig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Accent" styleLbl="parChTrans1D1">
          <dgm:alg type="sp"/>
          <dgm:shape xmlns:r="http://schemas.openxmlformats.org/officeDocument/2006/relationships" type="line" r:blip="">
            <dgm:adjLst/>
          </dgm:shape>
          <dgm:presOf/>
        </dgm:layoutNode>
        <dgm:layoutNode name="Paren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9/2/quickstyle/3d8">
  <dgm:title val=""/>
  <dgm:desc val=""/>
  <dgm:catLst>
    <dgm:cat type="3D" pri="11800"/>
  </dgm:catLst>
  <dgm:scene3d>
    <a:camera prst="perspectiveHeroicExtremeRightFacing" zoom="82000">
      <a:rot lat="21300000" lon="20400000" rev="180000"/>
    </a:camera>
    <a:lightRig rig="morning" dir="t">
      <a:rot lat="0" lon="0" rev="20400000"/>
    </a:lightRig>
  </dgm:scene3d>
  <dgm:styleLbl name="node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0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60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635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152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90500" prstMaterial="matte">
      <a:bevelT w="120650" h="38100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D941BBAC-B9C9-4F76-9A44-D6F2BA4F595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r>
              <a:rPr lang="en-US" altLang="en-US"/>
              <a:t>ITCS 102 Computer Programming</a:t>
            </a:r>
          </a:p>
        </p:txBody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9DCD05D9-5D33-4C9A-905C-CA61DC6E327B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3796" name="Rectangle 4">
            <a:extLst>
              <a:ext uri="{FF2B5EF4-FFF2-40B4-BE49-F238E27FC236}">
                <a16:creationId xmlns:a16="http://schemas.microsoft.com/office/drawing/2014/main" id="{4B635913-0DAA-4B0E-84C1-3D9F37A94EB4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r>
              <a:rPr lang="en-US" altLang="en-US"/>
              <a:t>Dr. Bekir KARLIK</a:t>
            </a:r>
          </a:p>
        </p:txBody>
      </p:sp>
      <p:sp>
        <p:nvSpPr>
          <p:cNvPr id="33797" name="Rectangle 5">
            <a:extLst>
              <a:ext uri="{FF2B5EF4-FFF2-40B4-BE49-F238E27FC236}">
                <a16:creationId xmlns:a16="http://schemas.microsoft.com/office/drawing/2014/main" id="{A498BEA5-FE68-441C-90E7-0B0E0889268D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79B6C0B5-6DB9-C74F-BFD4-0930F5E2289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tiff>
</file>

<file path=ppt/media/image3.png>
</file>

<file path=ppt/media/image4.svg>
</file>

<file path=ppt/media/image5.jpe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24D162F3-4C15-4C53-92AA-1D0FEBFB409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r>
              <a:rPr lang="en-US" altLang="en-US"/>
              <a:t>ITCS 102 Computer Programming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52A1FFB-9850-44B4-AD59-781487FE4C1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D9CD4240-9592-0746-9E82-2C0DAF062395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D2C1F379-AEE0-4736-94F0-A4A4DD6383A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DFF7FADC-11BE-43EB-818A-4CDD823D35DC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r>
              <a:rPr lang="en-US" altLang="en-US"/>
              <a:t>Dr. Bekir KARLIK</a:t>
            </a:r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87BA9E18-5F19-4825-B43E-C75A84D31D8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5FE749BF-092F-8145-8BF3-9A8ADCFCC2E8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3B72019F-F34E-8049-B97A-A0351510C01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200"/>
              <a:t>ITCS 102 Computer Programming</a:t>
            </a:r>
          </a:p>
        </p:txBody>
      </p:sp>
      <p:sp>
        <p:nvSpPr>
          <p:cNvPr id="5123" name="Rectangle 6">
            <a:extLst>
              <a:ext uri="{FF2B5EF4-FFF2-40B4-BE49-F238E27FC236}">
                <a16:creationId xmlns:a16="http://schemas.microsoft.com/office/drawing/2014/main" id="{72607D18-B0EB-B74F-BE1F-8563B36A8CA1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200"/>
              <a:t>Dr. B. KARLIK</a:t>
            </a:r>
          </a:p>
        </p:txBody>
      </p:sp>
      <p:sp>
        <p:nvSpPr>
          <p:cNvPr id="5124" name="Rectangle 7">
            <a:extLst>
              <a:ext uri="{FF2B5EF4-FFF2-40B4-BE49-F238E27FC236}">
                <a16:creationId xmlns:a16="http://schemas.microsoft.com/office/drawing/2014/main" id="{88AF27E7-926E-A345-94E2-ED438BC26DA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5FD5A119-BA30-5648-B582-A2AB4D9B046C}" type="slidenum">
              <a:rPr lang="en-US" altLang="en-US" sz="1200"/>
              <a:pPr/>
              <a:t>1</a:t>
            </a:fld>
            <a:endParaRPr lang="en-US" altLang="en-US" sz="1200"/>
          </a:p>
        </p:txBody>
      </p:sp>
      <p:sp>
        <p:nvSpPr>
          <p:cNvPr id="5125" name="Rectangle 2">
            <a:extLst>
              <a:ext uri="{FF2B5EF4-FFF2-40B4-BE49-F238E27FC236}">
                <a16:creationId xmlns:a16="http://schemas.microsoft.com/office/drawing/2014/main" id="{C721D2CE-9029-CA43-B92B-5ABE62FF10C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126" name="Rectangle 3">
            <a:extLst>
              <a:ext uri="{FF2B5EF4-FFF2-40B4-BE49-F238E27FC236}">
                <a16:creationId xmlns:a16="http://schemas.microsoft.com/office/drawing/2014/main" id="{69AAC863-F0B1-F145-8E3F-71937318316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89940" tIns="44970" rIns="89940" bIns="44970"/>
          <a:lstStyle/>
          <a:p>
            <a:pPr eaLnBrk="1" hangingPunct="1"/>
            <a:endParaRPr lang="tr-T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ITCS 102 Computer Programming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Dr. Bekir KARLIK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E749BF-092F-8145-8BF3-9A8ADCFCC2E8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920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EA767-49C1-4F3F-AE53-CB8AB4576A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11ED54-8AF0-4431-9FA2-C1D4AE50AC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9E6631E-E2F5-0740-8AC5-E0B6506893D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0730FCF-CA40-2F40-A99D-20CF7615D11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31A687A-D2D0-F945-AED1-568E2A2A3E7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00BC7EE-B880-FA40-918D-E6B61B0A291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62155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F03CB-A96C-4E65-A6E5-C5294E4FA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6B019A-6028-4D4A-9E80-4D464EC263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310C9F2-F761-CC4F-871C-6472DE9AD6A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156CE91-A314-1941-A13D-D15266C999E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53D2A6-6321-F74E-BF59-678DB4A980B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466101D-0889-9141-B370-D1C76589225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4481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309DD3-5113-41FF-9AB6-FC37795E7C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BB01FE-7D23-4281-9CBC-0A659F57C5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8C300EC-4463-064F-9559-38FD85F2C77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0BB7C7E-164C-924B-B452-AE3684B898D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C3632E5-997F-AF4A-B537-FFEDCB0B621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1D22E8D-5C93-994C-9053-1CA3198D08B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5119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A8C08-E227-45B3-A317-43FCFA3C7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B29506-DB7C-4F62-B6BF-1A1E6EB8D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9406974-B828-504C-841E-03DA6580CE2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E284DB8-2E42-BD45-A054-EBD3F91A344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D579E40-C0C3-8A45-AB07-A4FC7090612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CA977B1-C0AD-BE47-88B7-959B94416C9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1860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BEC8D-DE48-4803-B867-1909E3F41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ABF95E-2C4A-4974-BF8E-CF2ED3C2B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B794B23-7EC2-5C48-BE32-FA40B125B69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F24FD44-A920-8F4D-909F-98405E65375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D5F63EB-97AD-5F41-8181-ACDA51E9C9F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F0C80BC-127D-884E-BF71-625FFA82375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8684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71796-556D-4661-89E8-00066030C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0B6B8-F29F-4317-8F1A-D4FCE76270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81D7CB-A8FA-4824-95B3-26280DAC1D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34A988-800E-624F-B0A7-18DB40D81D1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44C060A-B2A1-234E-9144-45309C7A44B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B7A1F0-31E0-D74D-AD35-D910860D9CD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645405B-523B-D345-BCE7-7FAAAE4302A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11358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D749B-27D8-43DA-8110-31CDE17D8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AF942B-AE9B-46D1-85A0-BDFCBC37D7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F05CEF-521D-46F0-8DB1-CA2BF8EF76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40E3DA-6C06-432A-BC4D-3C06872E97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129BD6-67EA-4C13-B59A-2BEAA65A79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A91DA1FC-AE4B-A14E-881F-526B20883F9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F6F78630-70EB-3F48-A168-D336E4B0939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89B38200-7ABE-6A4F-BE11-DF40F9D9CB1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064C97-3330-CA47-9F69-7AE555702F9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42364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629B3-C7D4-4C69-8400-5F145F8E3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5AED788E-262F-A34F-8B9B-19738D1DCE3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A73FBC39-FC12-D049-BFAA-9B7DE7C6A6C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245D7F33-1B27-2048-857A-17410AAACA0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6594BA6-1788-B048-8DAF-1B32B282ED1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50522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7FBFB92E-BA5A-B14D-AC51-BF9854FDD3F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0CCF3927-2F9D-BB45-9A73-0C9AF9BB2C5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B07412CC-48DD-1E47-9C79-5EB1D8F6E17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D2820BE-4340-4F4C-86DC-4C2734DF8F2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7597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2A519-C0A8-4525-991F-1C5432DBC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D271D-2DB1-4AED-8B8D-45A588E3A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EF8F33-22C0-476E-9580-3430634C91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17849A7-448F-DE46-AE7D-FE5D2F0B324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611B35-D495-4F4C-8741-5889C63A8B2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52DFCC-71EB-6746-8441-52D7382A8E4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ADCE527-1EFF-4C4E-98B2-7CC66285198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7394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D2F7E-7925-46D8-A1D5-478C6C3D2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86C093-2573-4AE9-8B6F-3ABE90ACCC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F1D3F4-3504-42CE-B99E-21039450B1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2813AD-E463-714D-9273-75C895A259E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D22A835-3C39-264B-9C13-776B2F5C296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AD2E40-1AEF-4F4E-B5EF-F6B65ABA17F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2484025-DBA6-BA48-845B-60D2A9ACDDF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2059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4880DD16-9EEA-3A4A-B16E-AA3AA8C02F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FE8BCB27-1418-2547-8779-E2790852B2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17F3F0AE-37D4-45B7-A086-CF66DEB53DD0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34D56DED-C048-4EAA-9B53-C316978DC98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6C91B5BD-AF61-4D6A-AD11-DB8CE1D23ABB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fld id="{7F90F056-05D8-6B40-9544-CDB99ABACE2C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towardsdatascience.com/course-1-algorithmic-toolbox-part-3-divide-and-conquer-dd9022bfa2c0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hanacademy.org/computing/computer-science/algorithms/merge-sort/a/divide-and-conquer-algorithms" TargetMode="Externa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 136">
            <a:extLst>
              <a:ext uri="{FF2B5EF4-FFF2-40B4-BE49-F238E27FC236}">
                <a16:creationId xmlns:a16="http://schemas.microsoft.com/office/drawing/2014/main" id="{ACBE1851-2230-47A9-B000-CE9046EA6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1014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5CAAB710-E49E-154A-B7C3-437AD3F32CE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75707" y="803705"/>
            <a:ext cx="3156492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eaLnBrk="1" hangingPunct="1"/>
            <a:r>
              <a:rPr lang="en-US" altLang="en-US" sz="4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Functions</a:t>
            </a:r>
            <a:endParaRPr lang="en-US" altLang="en-US" sz="4700" i="1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23B93832-6514-44F4-849B-5EE2C8A23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009" y="3928939"/>
            <a:ext cx="2948940" cy="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875B917C-F4AF-B14E-A820-8EE05319A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6231" y="-27385"/>
            <a:ext cx="5507769" cy="688538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6A87B56-94EA-C944-9EDD-C1400BAF4220}"/>
              </a:ext>
            </a:extLst>
          </p:cNvPr>
          <p:cNvSpPr/>
          <p:nvPr/>
        </p:nvSpPr>
        <p:spPr>
          <a:xfrm>
            <a:off x="4336705" y="6521139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https://towardsdatascience.com/course-1-algorithmic-toolbox-part-3-divide-and-conquer-dd9022bfa2c0</a:t>
            </a:r>
            <a:endParaRPr lang="en-US" sz="8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4">
            <a:extLst>
              <a:ext uri="{FF2B5EF4-FFF2-40B4-BE49-F238E27FC236}">
                <a16:creationId xmlns:a16="http://schemas.microsoft.com/office/drawing/2014/main" id="{04560CF1-7C6A-A24C-AF8B-7D840294F1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57225" y="190500"/>
            <a:ext cx="7772400" cy="1143000"/>
          </a:xfrm>
        </p:spPr>
        <p:txBody>
          <a:bodyPr/>
          <a:lstStyle/>
          <a:p>
            <a:r>
              <a:rPr lang="en-US" altLang="en-US"/>
              <a:t>Function Definitions</a:t>
            </a:r>
          </a:p>
        </p:txBody>
      </p:sp>
      <p:sp>
        <p:nvSpPr>
          <p:cNvPr id="18435" name="Rectangle 5">
            <a:extLst>
              <a:ext uri="{FF2B5EF4-FFF2-40B4-BE49-F238E27FC236}">
                <a16:creationId xmlns:a16="http://schemas.microsoft.com/office/drawing/2014/main" id="{DFC6EDA4-9CFB-9044-B171-A618CE185A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79388" y="1333500"/>
            <a:ext cx="8569325" cy="5191125"/>
          </a:xfrm>
        </p:spPr>
        <p:txBody>
          <a:bodyPr/>
          <a:lstStyle/>
          <a:p>
            <a:pPr lvl="1"/>
            <a:r>
              <a:rPr lang="en-US" altLang="en-US" sz="3200" dirty="0"/>
              <a:t>Returning control</a:t>
            </a:r>
          </a:p>
          <a:p>
            <a:pPr lvl="2"/>
            <a:r>
              <a:rPr lang="en-US" altLang="en-US" sz="2800" dirty="0"/>
              <a:t>If nothing returned </a:t>
            </a:r>
          </a:p>
          <a:p>
            <a:pPr lvl="3"/>
            <a:r>
              <a:rPr lang="en-US" altLang="en-US" sz="2400" dirty="0"/>
              <a:t>until reaches the end</a:t>
            </a:r>
          </a:p>
          <a:p>
            <a:pPr lvl="2"/>
            <a:r>
              <a:rPr lang="en-US" altLang="en-US" sz="2800" dirty="0"/>
              <a:t>If something returned </a:t>
            </a:r>
          </a:p>
          <a:p>
            <a:pPr lvl="3"/>
            <a:r>
              <a:rPr lang="en-US" altLang="en-US" sz="2400" b="1" dirty="0">
                <a:latin typeface="Courier New" panose="02070309020205020404" pitchFamily="49" charset="0"/>
              </a:rPr>
              <a:t>return</a:t>
            </a:r>
            <a:r>
              <a:rPr lang="en-US" altLang="en-US" sz="2400" dirty="0"/>
              <a:t> </a:t>
            </a:r>
            <a:r>
              <a:rPr lang="en-US" altLang="en-US" sz="2400" i="1" dirty="0"/>
              <a:t>expression</a:t>
            </a:r>
            <a:endParaRPr lang="en-US" altLang="en-US" sz="2400" b="1" dirty="0">
              <a:latin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>
            <a:extLst>
              <a:ext uri="{FF2B5EF4-FFF2-40B4-BE49-F238E27FC236}">
                <a16:creationId xmlns:a16="http://schemas.microsoft.com/office/drawing/2014/main" id="{932956BF-45CC-CE4C-9ED7-CF6B10ADAD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25413"/>
            <a:ext cx="7772400" cy="1143000"/>
          </a:xfrm>
        </p:spPr>
        <p:txBody>
          <a:bodyPr/>
          <a:lstStyle/>
          <a:p>
            <a:r>
              <a:rPr lang="en-US" altLang="en-US"/>
              <a:t>Function Call</a:t>
            </a:r>
          </a:p>
        </p:txBody>
      </p:sp>
      <p:sp>
        <p:nvSpPr>
          <p:cNvPr id="19459" name="Content Placeholder 2">
            <a:extLst>
              <a:ext uri="{FF2B5EF4-FFF2-40B4-BE49-F238E27FC236}">
                <a16:creationId xmlns:a16="http://schemas.microsoft.com/office/drawing/2014/main" id="{B80A733F-687F-8249-9333-0DEA24F3E7B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23850" y="1052513"/>
            <a:ext cx="8569325" cy="5653087"/>
          </a:xfrm>
        </p:spPr>
        <p:txBody>
          <a:bodyPr/>
          <a:lstStyle/>
          <a:p>
            <a:r>
              <a:rPr lang="en-US" altLang="en-US"/>
              <a:t>Using function name transfers control to function </a:t>
            </a:r>
          </a:p>
          <a:p>
            <a:pPr lvl="1"/>
            <a:r>
              <a:rPr lang="en-US" altLang="en-US"/>
              <a:t>Values are passed through parameters</a:t>
            </a:r>
          </a:p>
          <a:p>
            <a:pPr lvl="1"/>
            <a:r>
              <a:rPr lang="en-US" altLang="en-US"/>
              <a:t>Statements within function are executed</a:t>
            </a:r>
          </a:p>
          <a:p>
            <a:pPr lvl="1"/>
            <a:r>
              <a:rPr lang="en-US" altLang="en-US"/>
              <a:t>Control continues after the call</a:t>
            </a:r>
          </a:p>
          <a:p>
            <a:r>
              <a:rPr lang="en-US" altLang="en-US"/>
              <a:t>For value-returning functions, either</a:t>
            </a:r>
          </a:p>
          <a:p>
            <a:pPr lvl="1"/>
            <a:r>
              <a:rPr lang="en-US" altLang="en-US"/>
              <a:t>Store the value for later use</a:t>
            </a:r>
            <a:endParaRPr lang="tr-TR" altLang="en-US"/>
          </a:p>
          <a:p>
            <a:pPr lvl="2"/>
            <a:r>
              <a:rPr lang="tr-TR" altLang="en-US"/>
              <a:t>nf=fact(n)</a:t>
            </a:r>
            <a:endParaRPr lang="en-US" altLang="en-US"/>
          </a:p>
          <a:p>
            <a:pPr lvl="1"/>
            <a:r>
              <a:rPr lang="en-US" altLang="en-US"/>
              <a:t>Use the value returned without storing</a:t>
            </a:r>
            <a:endParaRPr lang="tr-TR" altLang="en-US"/>
          </a:p>
          <a:p>
            <a:pPr lvl="2"/>
            <a:r>
              <a:rPr lang="tr-TR" altLang="en-US"/>
              <a:t>print( "%d"  %fact(n))</a:t>
            </a:r>
            <a:endParaRPr lang="en-US" altLang="en-US"/>
          </a:p>
          <a:p>
            <a:pPr lvl="1"/>
            <a:r>
              <a:rPr lang="en-US" altLang="en-US"/>
              <a:t>Throw away return value</a:t>
            </a:r>
            <a:endParaRPr lang="tr-TR" altLang="en-US"/>
          </a:p>
          <a:p>
            <a:pPr lvl="2"/>
            <a:r>
              <a:rPr lang="tr-TR" altLang="en-US"/>
              <a:t>fact(n)</a:t>
            </a:r>
            <a:endParaRPr lang="en-US" altLang="en-US"/>
          </a:p>
          <a:p>
            <a:endParaRPr lang="en-US" altLang="en-US" dirty="0"/>
          </a:p>
        </p:txBody>
      </p:sp>
      <p:sp>
        <p:nvSpPr>
          <p:cNvPr id="19460" name="Slide Number Placeholder 3">
            <a:extLst>
              <a:ext uri="{FF2B5EF4-FFF2-40B4-BE49-F238E27FC236}">
                <a16:creationId xmlns:a16="http://schemas.microsoft.com/office/drawing/2014/main" id="{AA7109DC-3477-D544-8B71-EFF0A6717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02804BD-54CB-1D4E-B6CF-4264F95B8DE5}" type="slidenum">
              <a:rPr lang="en-US" altLang="en-US" sz="1400" smtClean="0"/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US" altLang="en-US"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DD38EE57-B708-47C9-A4A4-E25F09FAB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57A28182-58A5-4DBB-8F64-BD944BCA8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7282" y="635715"/>
            <a:ext cx="8356656" cy="2482136"/>
            <a:chOff x="409710" y="635715"/>
            <a:chExt cx="11142208" cy="2482136"/>
          </a:xfrm>
        </p:grpSpPr>
        <p:sp>
          <p:nvSpPr>
            <p:cNvPr id="77" name="Freeform 44">
              <a:extLst>
                <a:ext uri="{FF2B5EF4-FFF2-40B4-BE49-F238E27FC236}">
                  <a16:creationId xmlns:a16="http://schemas.microsoft.com/office/drawing/2014/main" id="{E4A9080E-7BA6-45FC-8677-8B9D5F4DA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45">
              <a:extLst>
                <a:ext uri="{FF2B5EF4-FFF2-40B4-BE49-F238E27FC236}">
                  <a16:creationId xmlns:a16="http://schemas.microsoft.com/office/drawing/2014/main" id="{2163D516-75D4-4DE0-AC27-63719125A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46">
              <a:extLst>
                <a:ext uri="{FF2B5EF4-FFF2-40B4-BE49-F238E27FC236}">
                  <a16:creationId xmlns:a16="http://schemas.microsoft.com/office/drawing/2014/main" id="{E74A26A5-C23A-46D4-B0FF-155FB3834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47">
              <a:extLst>
                <a:ext uri="{FF2B5EF4-FFF2-40B4-BE49-F238E27FC236}">
                  <a16:creationId xmlns:a16="http://schemas.microsoft.com/office/drawing/2014/main" id="{08E0243F-1062-43C6-AD04-130DFF668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94C5517B-1B0F-47AA-93A5-367189969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482" name="Title 1">
            <a:extLst>
              <a:ext uri="{FF2B5EF4-FFF2-40B4-BE49-F238E27FC236}">
                <a16:creationId xmlns:a16="http://schemas.microsoft.com/office/drawing/2014/main" id="{EA745CA9-1E3B-D24B-9843-F68A34F92A7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85460" y="759805"/>
            <a:ext cx="7729890" cy="1325563"/>
          </a:xfrm>
        </p:spPr>
        <p:txBody>
          <a:bodyPr>
            <a:normAutofit/>
          </a:bodyPr>
          <a:lstStyle/>
          <a:p>
            <a:r>
              <a:rPr lang="en-US" altLang="en-US" sz="3500">
                <a:solidFill>
                  <a:srgbClr val="FFFFFF"/>
                </a:solidFill>
              </a:rPr>
              <a:t>Functions Calling Functions</a:t>
            </a:r>
          </a:p>
        </p:txBody>
      </p:sp>
      <p:sp>
        <p:nvSpPr>
          <p:cNvPr id="20483" name="Content Placeholder 2">
            <a:extLst>
              <a:ext uri="{FF2B5EF4-FFF2-40B4-BE49-F238E27FC236}">
                <a16:creationId xmlns:a16="http://schemas.microsoft.com/office/drawing/2014/main" id="{3A7C31A2-B74E-2E40-8A92-156449579CA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068678" y="2494450"/>
            <a:ext cx="3040158" cy="3563159"/>
          </a:xfrm>
        </p:spPr>
        <p:txBody>
          <a:bodyPr>
            <a:normAutofit/>
          </a:bodyPr>
          <a:lstStyle/>
          <a:p>
            <a:r>
              <a:rPr lang="en-US" altLang="en-US" sz="2100"/>
              <a:t>Common for functions to call many other functions</a:t>
            </a:r>
          </a:p>
          <a:p>
            <a:pPr lvl="1"/>
            <a:r>
              <a:rPr lang="en-US" altLang="en-US" sz="2100"/>
              <a:t>Function can call itself</a:t>
            </a:r>
            <a:r>
              <a:rPr lang="tr-TR" altLang="en-US" sz="2100">
                <a:sym typeface="Wingdings" pitchFamily="2" charset="2"/>
              </a:rPr>
              <a:t></a:t>
            </a:r>
            <a:r>
              <a:rPr lang="en-US" altLang="en-US" sz="2100"/>
              <a:t>Recursion</a:t>
            </a:r>
          </a:p>
          <a:p>
            <a:endParaRPr lang="en-US" altLang="en-US" sz="2100"/>
          </a:p>
        </p:txBody>
      </p:sp>
      <p:pic>
        <p:nvPicPr>
          <p:cNvPr id="20485" name="Picture 4">
            <a:extLst>
              <a:ext uri="{FF2B5EF4-FFF2-40B4-BE49-F238E27FC236}">
                <a16:creationId xmlns:a16="http://schemas.microsoft.com/office/drawing/2014/main" id="{B0EE92BF-1F16-074C-A7E8-9513D4F8A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74169" y="2656303"/>
            <a:ext cx="3601803" cy="3235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4" name="Slide Number Placeholder 3">
            <a:extLst>
              <a:ext uri="{FF2B5EF4-FFF2-40B4-BE49-F238E27FC236}">
                <a16:creationId xmlns:a16="http://schemas.microsoft.com/office/drawing/2014/main" id="{6F406D10-3929-2C4E-95C6-4ED3FD335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30718" y="6382512"/>
            <a:ext cx="514350" cy="320040"/>
          </a:xfrm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spcAft>
                <a:spcPts val="600"/>
              </a:spcAft>
              <a:buFontTx/>
              <a:buNone/>
            </a:pPr>
            <a:fld id="{77A0E1D1-11B2-674F-89AC-AEBE15CB899D}" type="slidenum">
              <a:rPr lang="en-US" altLang="en-US" sz="900"/>
              <a:pPr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12</a:t>
            </a:fld>
            <a:endParaRPr lang="en-US" altLang="en-US" sz="9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536" name="Rectangle 74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37" name="Rectangle 76">
            <a:extLst>
              <a:ext uri="{FF2B5EF4-FFF2-40B4-BE49-F238E27FC236}">
                <a16:creationId xmlns:a16="http://schemas.microsoft.com/office/drawing/2014/main" id="{D7306705-DC71-4CE4-8F1D-A1CC2CC34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2538" name="Picture 78">
            <a:extLst>
              <a:ext uri="{FF2B5EF4-FFF2-40B4-BE49-F238E27FC236}">
                <a16:creationId xmlns:a16="http://schemas.microsoft.com/office/drawing/2014/main" id="{B0DAC8FB-A162-44E3-A606-C855A03A5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714" cy="6862380"/>
          </a:xfrm>
          <a:prstGeom prst="rect">
            <a:avLst/>
          </a:prstGeom>
        </p:spPr>
      </p:pic>
      <p:sp>
        <p:nvSpPr>
          <p:cNvPr id="22539" name="Rectangle 80">
            <a:extLst>
              <a:ext uri="{FF2B5EF4-FFF2-40B4-BE49-F238E27FC236}">
                <a16:creationId xmlns:a16="http://schemas.microsoft.com/office/drawing/2014/main" id="{21BDEC81-16A7-4451-B893-C1500008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1C46D6A8-3BB5-4959-BE37-5611070FF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508" y="0"/>
            <a:ext cx="8359485" cy="6870723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2530" name="Title 1">
            <a:extLst>
              <a:ext uri="{FF2B5EF4-FFF2-40B4-BE49-F238E27FC236}">
                <a16:creationId xmlns:a16="http://schemas.microsoft.com/office/drawing/2014/main" id="{63C6C1D0-BDF8-6A4C-9674-D11E372CB7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773618" y="900622"/>
            <a:ext cx="3616140" cy="1893524"/>
          </a:xfrm>
        </p:spPr>
        <p:txBody>
          <a:bodyPr anchor="b">
            <a:normAutofit/>
          </a:bodyPr>
          <a:lstStyle/>
          <a:p>
            <a:r>
              <a:rPr lang="en-US" altLang="en-US" sz="4200"/>
              <a:t>Function documentation</a:t>
            </a:r>
          </a:p>
        </p:txBody>
      </p:sp>
      <p:pic>
        <p:nvPicPr>
          <p:cNvPr id="22534" name="Picture 6">
            <a:extLst>
              <a:ext uri="{FF2B5EF4-FFF2-40B4-BE49-F238E27FC236}">
                <a16:creationId xmlns:a16="http://schemas.microsoft.com/office/drawing/2014/main" id="{4EB80A2D-1289-3C4B-94BC-6A3A54DA3F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8531" y="734357"/>
            <a:ext cx="3965709" cy="5402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2" name="Slide Number Placeholder 3">
            <a:extLst>
              <a:ext uri="{FF2B5EF4-FFF2-40B4-BE49-F238E27FC236}">
                <a16:creationId xmlns:a16="http://schemas.microsoft.com/office/drawing/2014/main" id="{D8D6288E-A5A4-2147-BC83-B6B5E419A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91956" y="18288"/>
            <a:ext cx="356616" cy="475488"/>
          </a:xfrm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0"/>
              </a:spcBef>
              <a:spcAft>
                <a:spcPts val="600"/>
              </a:spcAft>
              <a:buFontTx/>
              <a:buNone/>
            </a:pPr>
            <a:fld id="{74EC896A-868F-F74A-A2F3-B2D95B32145C}" type="slidenum">
              <a:rPr lang="en-US" altLang="en-US" sz="800">
                <a:solidFill>
                  <a:schemeClr val="tx1">
                    <a:alpha val="70000"/>
                  </a:schemeClr>
                </a:solidFill>
              </a:rPr>
              <a:pPr algn="ctr"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13</a:t>
            </a:fld>
            <a:endParaRPr lang="en-US" altLang="en-US" sz="80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22531" name="Content Placeholder 2">
            <a:extLst>
              <a:ext uri="{FF2B5EF4-FFF2-40B4-BE49-F238E27FC236}">
                <a16:creationId xmlns:a16="http://schemas.microsoft.com/office/drawing/2014/main" id="{C289C026-F347-D04C-BC2C-7F9E6B07F2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773618" y="2965593"/>
            <a:ext cx="3616140" cy="2941544"/>
          </a:xfrm>
        </p:spPr>
        <p:txBody>
          <a:bodyPr>
            <a:normAutofit/>
          </a:bodyPr>
          <a:lstStyle/>
          <a:p>
            <a:r>
              <a:rPr lang="en-US" altLang="en-US" sz="1600"/>
              <a:t>Used to aid in program maintenance</a:t>
            </a:r>
          </a:p>
          <a:p>
            <a:r>
              <a:rPr lang="en-US" altLang="en-US" sz="1600"/>
              <a:t>Comments at non-main definition header</a:t>
            </a:r>
          </a:p>
          <a:p>
            <a:pPr lvl="1"/>
            <a:r>
              <a:rPr lang="en-US" altLang="en-US" sz="1600"/>
              <a:t>Purpose of function</a:t>
            </a:r>
          </a:p>
          <a:p>
            <a:pPr lvl="1"/>
            <a:r>
              <a:rPr lang="en-US" altLang="en-US" sz="1600"/>
              <a:t>Parameters</a:t>
            </a:r>
          </a:p>
          <a:p>
            <a:pPr lvl="1"/>
            <a:r>
              <a:rPr lang="en-US" altLang="en-US" sz="1600"/>
              <a:t>Return</a:t>
            </a:r>
          </a:p>
          <a:p>
            <a:pPr lvl="1"/>
            <a:r>
              <a:rPr lang="en-US" altLang="en-US" sz="1600"/>
              <a:t>Use '''  Triple quotes '''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B3B9DBC-97CC-4A18-B4A6-66E240292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4492644-1D84-449E-94E4-5FC5C873D3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286" y="227"/>
            <a:ext cx="9141714" cy="455189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011" name="Rectangle 2">
            <a:extLst>
              <a:ext uri="{FF2B5EF4-FFF2-40B4-BE49-F238E27FC236}">
                <a16:creationId xmlns:a16="http://schemas.microsoft.com/office/drawing/2014/main" id="{B20A7A22-9A0E-0D45-94BA-650B47C49C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96506" y="637953"/>
            <a:ext cx="6204344" cy="3189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eaLnBrk="1" hangingPunct="1">
              <a:lnSpc>
                <a:spcPct val="90000"/>
              </a:lnSpc>
            </a:pPr>
            <a:r>
              <a:rPr lang="en-US" altLang="en-US" sz="7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Return Values</a:t>
            </a:r>
          </a:p>
        </p:txBody>
      </p:sp>
      <p:sp>
        <p:nvSpPr>
          <p:cNvPr id="77" name="Freeform 6">
            <a:extLst>
              <a:ext uri="{FF2B5EF4-FFF2-40B4-BE49-F238E27FC236}">
                <a16:creationId xmlns:a16="http://schemas.microsoft.com/office/drawing/2014/main" id="{94EE1A74-DEBF-434E-8B5E-7AB296ECB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5810" y="4208147"/>
            <a:ext cx="254344" cy="1938528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4" name="Freeform 7">
            <a:extLst>
              <a:ext uri="{FF2B5EF4-FFF2-40B4-BE49-F238E27FC236}">
                <a16:creationId xmlns:a16="http://schemas.microsoft.com/office/drawing/2014/main" id="{8C7C4D4B-92D9-4FA4-A294-749E8574FF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6554" y="4098333"/>
            <a:ext cx="151393" cy="1874520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5" name="Rectangle 8">
            <a:extLst>
              <a:ext uri="{FF2B5EF4-FFF2-40B4-BE49-F238E27FC236}">
                <a16:creationId xmlns:a16="http://schemas.microsoft.com/office/drawing/2014/main" id="{BADA3358-2A3F-41B0-A458-6FD1DB3AF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2286" y="4098334"/>
            <a:ext cx="6699764" cy="17739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2" name="Rectangle 3">
            <a:extLst>
              <a:ext uri="{FF2B5EF4-FFF2-40B4-BE49-F238E27FC236}">
                <a16:creationId xmlns:a16="http://schemas.microsoft.com/office/drawing/2014/main" id="{C26BE434-6E56-814F-910B-DCBFBC78D9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96506" y="4377268"/>
            <a:ext cx="5978177" cy="12805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eaLnBrk="1" hangingPunct="1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altLang="en-US" sz="2800" kern="1200">
                <a:solidFill>
                  <a:srgbClr val="FEFFFF"/>
                </a:solidFill>
                <a:latin typeface="+mn-lt"/>
                <a:ea typeface="+mn-ea"/>
                <a:cs typeface="+mn-cs"/>
              </a:rPr>
              <a:t>Values are returned by copying a value specified after the </a:t>
            </a:r>
            <a:r>
              <a:rPr lang="en-US" altLang="en-US" sz="2800" b="1" kern="1200">
                <a:solidFill>
                  <a:srgbClr val="FEFFFF"/>
                </a:solidFill>
                <a:latin typeface="+mn-lt"/>
                <a:ea typeface="+mn-ea"/>
                <a:cs typeface="+mn-cs"/>
              </a:rPr>
              <a:t>return</a:t>
            </a:r>
            <a:r>
              <a:rPr lang="en-US" altLang="en-US" sz="2800" kern="1200">
                <a:solidFill>
                  <a:srgbClr val="FEFFFF"/>
                </a:solidFill>
                <a:latin typeface="+mn-lt"/>
                <a:ea typeface="+mn-ea"/>
                <a:cs typeface="+mn-cs"/>
              </a:rPr>
              <a:t> keyword.</a:t>
            </a:r>
          </a:p>
        </p:txBody>
      </p:sp>
      <p:sp>
        <p:nvSpPr>
          <p:cNvPr id="43016" name="Rectangle 8">
            <a:extLst>
              <a:ext uri="{FF2B5EF4-FFF2-40B4-BE49-F238E27FC236}">
                <a16:creationId xmlns:a16="http://schemas.microsoft.com/office/drawing/2014/main" id="{E4737216-37B2-43AD-AB08-05BFCCEFC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800154" y="4377267"/>
            <a:ext cx="2341560" cy="17739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0" name="Slide Number Placeholder 5">
            <a:extLst>
              <a:ext uri="{FF2B5EF4-FFF2-40B4-BE49-F238E27FC236}">
                <a16:creationId xmlns:a16="http://schemas.microsoft.com/office/drawing/2014/main" id="{8B8BB505-07A1-D245-AE6A-A9F66462C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30718" y="6382512"/>
            <a:ext cx="514350" cy="32004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spcAft>
                <a:spcPts val="600"/>
              </a:spcAft>
              <a:buFontTx/>
              <a:buNone/>
            </a:pPr>
            <a:fld id="{1FAAE411-F17D-0D44-9617-B8EDECCB0B33}" type="slidenum">
              <a:rPr lang="en-US" altLang="en-US" sz="90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14</a:t>
            </a:fld>
            <a:endParaRPr lang="en-US" altLang="en-US" sz="9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Number Placeholder 5">
            <a:extLst>
              <a:ext uri="{FF2B5EF4-FFF2-40B4-BE49-F238E27FC236}">
                <a16:creationId xmlns:a16="http://schemas.microsoft.com/office/drawing/2014/main" id="{33C65C01-6D09-9643-A59B-179DCAD5A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1FFAA98-EA39-F74A-A614-910E9D896D4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15</a:t>
            </a:fld>
            <a:endParaRPr lang="en-US" altLang="en-US" sz="1400"/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id="{67F3731B-54C7-914C-8D6D-E0806D8613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Function examples</a:t>
            </a:r>
          </a:p>
        </p:txBody>
      </p:sp>
      <p:sp>
        <p:nvSpPr>
          <p:cNvPr id="50180" name="Rectangle 3">
            <a:extLst>
              <a:ext uri="{FF2B5EF4-FFF2-40B4-BE49-F238E27FC236}">
                <a16:creationId xmlns:a16="http://schemas.microsoft.com/office/drawing/2014/main" id="{0A2E3C34-C23B-4840-ADCA-784CAE67444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A function with no return/no parameter</a:t>
            </a:r>
          </a:p>
        </p:txBody>
      </p:sp>
      <p:sp>
        <p:nvSpPr>
          <p:cNvPr id="50181" name="Rectangle 4">
            <a:extLst>
              <a:ext uri="{FF2B5EF4-FFF2-40B4-BE49-F238E27FC236}">
                <a16:creationId xmlns:a16="http://schemas.microsoft.com/office/drawing/2014/main" id="{F465DAD1-01C8-9C4F-BBDF-E1A2381C09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3429000"/>
            <a:ext cx="5257800" cy="1676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82880"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>
                <a:solidFill>
                  <a:schemeClr val="accent2"/>
                </a:solidFill>
                <a:latin typeface="Courier New" panose="02070309020205020404" pitchFamily="49" charset="0"/>
              </a:rPr>
              <a:t>def </a:t>
            </a:r>
            <a:r>
              <a:rPr lang="en-US" altLang="en-US" sz="2400" b="1" dirty="0" err="1">
                <a:latin typeface="Courier New" panose="02070309020205020404" pitchFamily="49" charset="0"/>
              </a:rPr>
              <a:t>sayHello</a:t>
            </a:r>
            <a:r>
              <a:rPr lang="en-US" altLang="en-US" sz="2400" b="1" dirty="0">
                <a:latin typeface="Courier New" panose="02070309020205020404" pitchFamily="49" charset="0"/>
              </a:rPr>
              <a:t>():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  print(“Hello World!\n”)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 b="1" dirty="0">
              <a:latin typeface="Courier New" panose="02070309020205020404" pitchFamily="49" charset="0"/>
            </a:endParaRPr>
          </a:p>
        </p:txBody>
      </p:sp>
      <p:sp>
        <p:nvSpPr>
          <p:cNvPr id="50182" name="Rectangle 5">
            <a:extLst>
              <a:ext uri="{FF2B5EF4-FFF2-40B4-BE49-F238E27FC236}">
                <a16:creationId xmlns:a16="http://schemas.microsoft.com/office/drawing/2014/main" id="{431F26E7-1415-1847-BFDE-C9F37E477B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5715000"/>
            <a:ext cx="52578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82880"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 err="1">
                <a:latin typeface="Courier New" panose="02070309020205020404" pitchFamily="49" charset="0"/>
              </a:rPr>
              <a:t>sayHello</a:t>
            </a:r>
            <a:r>
              <a:rPr lang="en-US" altLang="en-US" sz="2400" b="1" dirty="0">
                <a:latin typeface="Courier New" panose="02070309020205020404" pitchFamily="49" charset="0"/>
              </a:rPr>
              <a:t>()</a:t>
            </a:r>
          </a:p>
        </p:txBody>
      </p:sp>
      <p:sp>
        <p:nvSpPr>
          <p:cNvPr id="50183" name="Text Box 6">
            <a:extLst>
              <a:ext uri="{FF2B5EF4-FFF2-40B4-BE49-F238E27FC236}">
                <a16:creationId xmlns:a16="http://schemas.microsoft.com/office/drawing/2014/main" id="{EE22621D-1BAE-4940-B8B1-897543F102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5715000"/>
            <a:ext cx="2438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>
              <a:spcBef>
                <a:spcPct val="50000"/>
              </a:spcBef>
              <a:buFontTx/>
              <a:buNone/>
            </a:pPr>
            <a:r>
              <a:rPr lang="en-AU" altLang="en-US" sz="2800" i="1">
                <a:solidFill>
                  <a:schemeClr val="accent2"/>
                </a:solidFill>
              </a:rPr>
              <a:t>Function call:</a:t>
            </a:r>
          </a:p>
        </p:txBody>
      </p:sp>
      <p:sp>
        <p:nvSpPr>
          <p:cNvPr id="50184" name="Text Box 7">
            <a:extLst>
              <a:ext uri="{FF2B5EF4-FFF2-40B4-BE49-F238E27FC236}">
                <a16:creationId xmlns:a16="http://schemas.microsoft.com/office/drawing/2014/main" id="{A91D5F68-8D15-1E46-B5FC-8B2E828F82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3429000"/>
            <a:ext cx="2438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>
              <a:spcBef>
                <a:spcPct val="50000"/>
              </a:spcBef>
              <a:buFontTx/>
              <a:buNone/>
            </a:pPr>
            <a:r>
              <a:rPr lang="en-AU" altLang="en-US" sz="2800" i="1">
                <a:solidFill>
                  <a:schemeClr val="accent2"/>
                </a:solidFill>
              </a:rPr>
              <a:t>Declaration: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Number Placeholder 5">
            <a:extLst>
              <a:ext uri="{FF2B5EF4-FFF2-40B4-BE49-F238E27FC236}">
                <a16:creationId xmlns:a16="http://schemas.microsoft.com/office/drawing/2014/main" id="{33C65C01-6D09-9643-A59B-179DCAD5A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1FFAA98-EA39-F74A-A614-910E9D896D4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16</a:t>
            </a:fld>
            <a:endParaRPr lang="en-US" altLang="en-US" sz="1400"/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id="{67F3731B-54C7-914C-8D6D-E0806D8613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Function examples (cont.)</a:t>
            </a:r>
          </a:p>
        </p:txBody>
      </p:sp>
      <p:sp>
        <p:nvSpPr>
          <p:cNvPr id="50180" name="Rectangle 3">
            <a:extLst>
              <a:ext uri="{FF2B5EF4-FFF2-40B4-BE49-F238E27FC236}">
                <a16:creationId xmlns:a16="http://schemas.microsoft.com/office/drawing/2014/main" id="{0A2E3C34-C23B-4840-ADCA-784CAE67444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A function with no return but a parameter</a:t>
            </a:r>
          </a:p>
        </p:txBody>
      </p:sp>
      <p:sp>
        <p:nvSpPr>
          <p:cNvPr id="50181" name="Rectangle 4">
            <a:extLst>
              <a:ext uri="{FF2B5EF4-FFF2-40B4-BE49-F238E27FC236}">
                <a16:creationId xmlns:a16="http://schemas.microsoft.com/office/drawing/2014/main" id="{F465DAD1-01C8-9C4F-BBDF-E1A2381C09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3429000"/>
            <a:ext cx="5611688" cy="1676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82880"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>
                <a:solidFill>
                  <a:schemeClr val="accent2"/>
                </a:solidFill>
                <a:latin typeface="Courier New" panose="02070309020205020404" pitchFamily="49" charset="0"/>
              </a:rPr>
              <a:t>def </a:t>
            </a:r>
            <a:r>
              <a:rPr lang="en-US" altLang="en-US" sz="2400" b="1" dirty="0" err="1">
                <a:latin typeface="Courier New" panose="02070309020205020404" pitchFamily="49" charset="0"/>
              </a:rPr>
              <a:t>sayHello</a:t>
            </a:r>
            <a:r>
              <a:rPr lang="en-US" altLang="en-US" sz="2400" b="1" dirty="0">
                <a:latin typeface="Courier New" panose="02070309020205020404" pitchFamily="49" charset="0"/>
              </a:rPr>
              <a:t>(name):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  print(“Hello”, name)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 b="1" dirty="0">
              <a:latin typeface="Courier New" panose="02070309020205020404" pitchFamily="49" charset="0"/>
            </a:endParaRPr>
          </a:p>
        </p:txBody>
      </p:sp>
      <p:sp>
        <p:nvSpPr>
          <p:cNvPr id="50182" name="Rectangle 5">
            <a:extLst>
              <a:ext uri="{FF2B5EF4-FFF2-40B4-BE49-F238E27FC236}">
                <a16:creationId xmlns:a16="http://schemas.microsoft.com/office/drawing/2014/main" id="{431F26E7-1415-1847-BFDE-C9F37E477B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5715000"/>
            <a:ext cx="52578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82880"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 err="1">
                <a:latin typeface="Courier New" panose="02070309020205020404" pitchFamily="49" charset="0"/>
              </a:rPr>
              <a:t>sayHello</a:t>
            </a:r>
            <a:r>
              <a:rPr lang="en-US" altLang="en-US" sz="2400" b="1" dirty="0">
                <a:latin typeface="Courier New" panose="02070309020205020404" pitchFamily="49" charset="0"/>
              </a:rPr>
              <a:t>(‘Zeynep’)</a:t>
            </a:r>
          </a:p>
        </p:txBody>
      </p:sp>
      <p:sp>
        <p:nvSpPr>
          <p:cNvPr id="50183" name="Text Box 6">
            <a:extLst>
              <a:ext uri="{FF2B5EF4-FFF2-40B4-BE49-F238E27FC236}">
                <a16:creationId xmlns:a16="http://schemas.microsoft.com/office/drawing/2014/main" id="{EE22621D-1BAE-4940-B8B1-897543F102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5715000"/>
            <a:ext cx="2438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>
              <a:spcBef>
                <a:spcPct val="50000"/>
              </a:spcBef>
              <a:buFontTx/>
              <a:buNone/>
            </a:pPr>
            <a:r>
              <a:rPr lang="en-AU" altLang="en-US" sz="2800" i="1">
                <a:solidFill>
                  <a:schemeClr val="accent2"/>
                </a:solidFill>
              </a:rPr>
              <a:t>Function call:</a:t>
            </a:r>
          </a:p>
        </p:txBody>
      </p:sp>
      <p:sp>
        <p:nvSpPr>
          <p:cNvPr id="50184" name="Text Box 7">
            <a:extLst>
              <a:ext uri="{FF2B5EF4-FFF2-40B4-BE49-F238E27FC236}">
                <a16:creationId xmlns:a16="http://schemas.microsoft.com/office/drawing/2014/main" id="{A91D5F68-8D15-1E46-B5FC-8B2E828F82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3429000"/>
            <a:ext cx="2438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>
              <a:spcBef>
                <a:spcPct val="50000"/>
              </a:spcBef>
              <a:buFontTx/>
              <a:buNone/>
            </a:pPr>
            <a:r>
              <a:rPr lang="en-AU" altLang="en-US" sz="2800" i="1">
                <a:solidFill>
                  <a:schemeClr val="accent2"/>
                </a:solidFill>
              </a:rPr>
              <a:t>Declaration:</a:t>
            </a:r>
          </a:p>
        </p:txBody>
      </p:sp>
    </p:spTree>
    <p:extLst>
      <p:ext uri="{BB962C8B-B14F-4D97-AF65-F5344CB8AC3E}">
        <p14:creationId xmlns:p14="http://schemas.microsoft.com/office/powerpoint/2010/main" val="3702647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Number Placeholder 5">
            <a:extLst>
              <a:ext uri="{FF2B5EF4-FFF2-40B4-BE49-F238E27FC236}">
                <a16:creationId xmlns:a16="http://schemas.microsoft.com/office/drawing/2014/main" id="{33C65C01-6D09-9643-A59B-179DCAD5A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1FFAA98-EA39-F74A-A614-910E9D896D4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17</a:t>
            </a:fld>
            <a:endParaRPr lang="en-US" altLang="en-US" sz="1400"/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id="{67F3731B-54C7-914C-8D6D-E0806D8613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Function examples (cont.)</a:t>
            </a:r>
          </a:p>
        </p:txBody>
      </p:sp>
      <p:sp>
        <p:nvSpPr>
          <p:cNvPr id="50180" name="Rectangle 3">
            <a:extLst>
              <a:ext uri="{FF2B5EF4-FFF2-40B4-BE49-F238E27FC236}">
                <a16:creationId xmlns:a16="http://schemas.microsoft.com/office/drawing/2014/main" id="{0A2E3C34-C23B-4840-ADCA-784CAE67444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A function with no return but two parameter</a:t>
            </a:r>
          </a:p>
        </p:txBody>
      </p:sp>
      <p:sp>
        <p:nvSpPr>
          <p:cNvPr id="50181" name="Rectangle 4">
            <a:extLst>
              <a:ext uri="{FF2B5EF4-FFF2-40B4-BE49-F238E27FC236}">
                <a16:creationId xmlns:a16="http://schemas.microsoft.com/office/drawing/2014/main" id="{F465DAD1-01C8-9C4F-BBDF-E1A2381C09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3429000"/>
            <a:ext cx="5611688" cy="1676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82880"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>
                <a:solidFill>
                  <a:schemeClr val="accent2"/>
                </a:solidFill>
                <a:latin typeface="Courier New" panose="02070309020205020404" pitchFamily="49" charset="0"/>
              </a:rPr>
              <a:t>def </a:t>
            </a:r>
            <a:r>
              <a:rPr lang="en-US" altLang="en-US" sz="2400" b="1" dirty="0" err="1">
                <a:latin typeface="Courier New" panose="02070309020205020404" pitchFamily="49" charset="0"/>
              </a:rPr>
              <a:t>sayHello</a:t>
            </a:r>
            <a:r>
              <a:rPr lang="en-US" altLang="en-US" sz="2400" b="1" dirty="0">
                <a:latin typeface="Courier New" panose="02070309020205020404" pitchFamily="49" charset="0"/>
              </a:rPr>
              <a:t>(</a:t>
            </a:r>
            <a:r>
              <a:rPr lang="en-US" altLang="en-US" sz="2400" b="1" dirty="0" err="1">
                <a:latin typeface="Courier New" panose="02070309020205020404" pitchFamily="49" charset="0"/>
              </a:rPr>
              <a:t>name,time</a:t>
            </a:r>
            <a:r>
              <a:rPr lang="en-US" altLang="en-US" sz="2400" b="1" dirty="0">
                <a:latin typeface="Courier New" panose="02070309020205020404" pitchFamily="49" charset="0"/>
              </a:rPr>
              <a:t>):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  print(“Good”, time)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	print(“Hello”, name)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 b="1" dirty="0">
              <a:latin typeface="Courier New" panose="02070309020205020404" pitchFamily="49" charset="0"/>
            </a:endParaRPr>
          </a:p>
        </p:txBody>
      </p:sp>
      <p:sp>
        <p:nvSpPr>
          <p:cNvPr id="50182" name="Rectangle 5">
            <a:extLst>
              <a:ext uri="{FF2B5EF4-FFF2-40B4-BE49-F238E27FC236}">
                <a16:creationId xmlns:a16="http://schemas.microsoft.com/office/drawing/2014/main" id="{431F26E7-1415-1847-BFDE-C9F37E477B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5715000"/>
            <a:ext cx="5611688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82880"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 err="1">
                <a:latin typeface="Courier New" panose="02070309020205020404" pitchFamily="49" charset="0"/>
              </a:rPr>
              <a:t>sayHello</a:t>
            </a:r>
            <a:r>
              <a:rPr lang="en-US" altLang="en-US" sz="2400" b="1" dirty="0">
                <a:latin typeface="Courier New" panose="02070309020205020404" pitchFamily="49" charset="0"/>
              </a:rPr>
              <a:t>(‘</a:t>
            </a:r>
            <a:r>
              <a:rPr lang="en-US" altLang="en-US" sz="2400" b="1" dirty="0" err="1">
                <a:latin typeface="Courier New" panose="02070309020205020404" pitchFamily="49" charset="0"/>
              </a:rPr>
              <a:t>Zeynep’,’morning</a:t>
            </a:r>
            <a:r>
              <a:rPr lang="en-US" altLang="en-US" sz="2400" b="1" dirty="0">
                <a:latin typeface="Courier New" panose="02070309020205020404" pitchFamily="49" charset="0"/>
              </a:rPr>
              <a:t>’)</a:t>
            </a:r>
          </a:p>
        </p:txBody>
      </p:sp>
      <p:sp>
        <p:nvSpPr>
          <p:cNvPr id="50183" name="Text Box 6">
            <a:extLst>
              <a:ext uri="{FF2B5EF4-FFF2-40B4-BE49-F238E27FC236}">
                <a16:creationId xmlns:a16="http://schemas.microsoft.com/office/drawing/2014/main" id="{EE22621D-1BAE-4940-B8B1-897543F102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5715000"/>
            <a:ext cx="2438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>
              <a:spcBef>
                <a:spcPct val="50000"/>
              </a:spcBef>
              <a:buFontTx/>
              <a:buNone/>
            </a:pPr>
            <a:r>
              <a:rPr lang="en-AU" altLang="en-US" sz="2800" i="1">
                <a:solidFill>
                  <a:schemeClr val="accent2"/>
                </a:solidFill>
              </a:rPr>
              <a:t>Function call:</a:t>
            </a:r>
          </a:p>
        </p:txBody>
      </p:sp>
      <p:sp>
        <p:nvSpPr>
          <p:cNvPr id="50184" name="Text Box 7">
            <a:extLst>
              <a:ext uri="{FF2B5EF4-FFF2-40B4-BE49-F238E27FC236}">
                <a16:creationId xmlns:a16="http://schemas.microsoft.com/office/drawing/2014/main" id="{A91D5F68-8D15-1E46-B5FC-8B2E828F82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3429000"/>
            <a:ext cx="2438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>
              <a:spcBef>
                <a:spcPct val="50000"/>
              </a:spcBef>
              <a:buFontTx/>
              <a:buNone/>
            </a:pPr>
            <a:r>
              <a:rPr lang="en-AU" altLang="en-US" sz="2800" i="1">
                <a:solidFill>
                  <a:schemeClr val="accent2"/>
                </a:solidFill>
              </a:rPr>
              <a:t>Declaration:</a:t>
            </a:r>
          </a:p>
        </p:txBody>
      </p:sp>
    </p:spTree>
    <p:extLst>
      <p:ext uri="{BB962C8B-B14F-4D97-AF65-F5344CB8AC3E}">
        <p14:creationId xmlns:p14="http://schemas.microsoft.com/office/powerpoint/2010/main" val="30416929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Number Placeholder 5">
            <a:extLst>
              <a:ext uri="{FF2B5EF4-FFF2-40B4-BE49-F238E27FC236}">
                <a16:creationId xmlns:a16="http://schemas.microsoft.com/office/drawing/2014/main" id="{33C65C01-6D09-9643-A59B-179DCAD5A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1FFAA98-EA39-F74A-A614-910E9D896D4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18</a:t>
            </a:fld>
            <a:endParaRPr lang="en-US" altLang="en-US" sz="1400"/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id="{67F3731B-54C7-914C-8D6D-E0806D8613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Function examples (cont.)</a:t>
            </a:r>
          </a:p>
        </p:txBody>
      </p:sp>
      <p:sp>
        <p:nvSpPr>
          <p:cNvPr id="50180" name="Rectangle 3">
            <a:extLst>
              <a:ext uri="{FF2B5EF4-FFF2-40B4-BE49-F238E27FC236}">
                <a16:creationId xmlns:a16="http://schemas.microsoft.com/office/drawing/2014/main" id="{0A2E3C34-C23B-4840-ADCA-784CAE67444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A function with return a value and a has a parameter</a:t>
            </a:r>
          </a:p>
        </p:txBody>
      </p:sp>
      <p:sp>
        <p:nvSpPr>
          <p:cNvPr id="50181" name="Rectangle 4">
            <a:extLst>
              <a:ext uri="{FF2B5EF4-FFF2-40B4-BE49-F238E27FC236}">
                <a16:creationId xmlns:a16="http://schemas.microsoft.com/office/drawing/2014/main" id="{F465DAD1-01C8-9C4F-BBDF-E1A2381C09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3429000"/>
            <a:ext cx="5611688" cy="1676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82880"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>
                <a:solidFill>
                  <a:schemeClr val="accent2"/>
                </a:solidFill>
                <a:latin typeface="Courier New" panose="02070309020205020404" pitchFamily="49" charset="0"/>
              </a:rPr>
              <a:t>def </a:t>
            </a:r>
            <a:r>
              <a:rPr lang="en-US" altLang="en-US" sz="2400" b="1" dirty="0" err="1">
                <a:latin typeface="Courier New" panose="02070309020205020404" pitchFamily="49" charset="0"/>
              </a:rPr>
              <a:t>sayHello</a:t>
            </a:r>
            <a:r>
              <a:rPr lang="en-US" altLang="en-US" sz="2400" b="1" dirty="0">
                <a:latin typeface="Courier New" panose="02070309020205020404" pitchFamily="49" charset="0"/>
              </a:rPr>
              <a:t>(name):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  return “Hello ” + name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 b="1" dirty="0">
              <a:latin typeface="Courier New" panose="02070309020205020404" pitchFamily="49" charset="0"/>
            </a:endParaRPr>
          </a:p>
        </p:txBody>
      </p:sp>
      <p:sp>
        <p:nvSpPr>
          <p:cNvPr id="50182" name="Rectangle 5">
            <a:extLst>
              <a:ext uri="{FF2B5EF4-FFF2-40B4-BE49-F238E27FC236}">
                <a16:creationId xmlns:a16="http://schemas.microsoft.com/office/drawing/2014/main" id="{431F26E7-1415-1847-BFDE-C9F37E477B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5715000"/>
            <a:ext cx="52578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82880"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greeting=</a:t>
            </a:r>
            <a:r>
              <a:rPr lang="en-US" altLang="en-US" sz="2400" b="1" dirty="0" err="1">
                <a:latin typeface="Courier New" panose="02070309020205020404" pitchFamily="49" charset="0"/>
              </a:rPr>
              <a:t>sayHello</a:t>
            </a:r>
            <a:r>
              <a:rPr lang="en-US" altLang="en-US" sz="2400" b="1" dirty="0">
                <a:latin typeface="Courier New" panose="02070309020205020404" pitchFamily="49" charset="0"/>
              </a:rPr>
              <a:t>(‘Zeynep’)</a:t>
            </a:r>
          </a:p>
        </p:txBody>
      </p:sp>
      <p:sp>
        <p:nvSpPr>
          <p:cNvPr id="50183" name="Text Box 6">
            <a:extLst>
              <a:ext uri="{FF2B5EF4-FFF2-40B4-BE49-F238E27FC236}">
                <a16:creationId xmlns:a16="http://schemas.microsoft.com/office/drawing/2014/main" id="{EE22621D-1BAE-4940-B8B1-897543F102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5715000"/>
            <a:ext cx="2438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>
              <a:spcBef>
                <a:spcPct val="50000"/>
              </a:spcBef>
              <a:buFontTx/>
              <a:buNone/>
            </a:pPr>
            <a:r>
              <a:rPr lang="en-AU" altLang="en-US" sz="2800" i="1">
                <a:solidFill>
                  <a:schemeClr val="accent2"/>
                </a:solidFill>
              </a:rPr>
              <a:t>Function call:</a:t>
            </a:r>
          </a:p>
        </p:txBody>
      </p:sp>
      <p:sp>
        <p:nvSpPr>
          <p:cNvPr id="50184" name="Text Box 7">
            <a:extLst>
              <a:ext uri="{FF2B5EF4-FFF2-40B4-BE49-F238E27FC236}">
                <a16:creationId xmlns:a16="http://schemas.microsoft.com/office/drawing/2014/main" id="{A91D5F68-8D15-1E46-B5FC-8B2E828F82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3429000"/>
            <a:ext cx="2438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>
              <a:spcBef>
                <a:spcPct val="50000"/>
              </a:spcBef>
              <a:buFontTx/>
              <a:buNone/>
            </a:pPr>
            <a:r>
              <a:rPr lang="en-AU" altLang="en-US" sz="2800" i="1">
                <a:solidFill>
                  <a:schemeClr val="accent2"/>
                </a:solidFill>
              </a:rPr>
              <a:t>Declaration:</a:t>
            </a:r>
          </a:p>
        </p:txBody>
      </p:sp>
    </p:spTree>
    <p:extLst>
      <p:ext uri="{BB962C8B-B14F-4D97-AF65-F5344CB8AC3E}">
        <p14:creationId xmlns:p14="http://schemas.microsoft.com/office/powerpoint/2010/main" val="34664045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Title 5">
            <a:extLst>
              <a:ext uri="{FF2B5EF4-FFF2-40B4-BE49-F238E27FC236}">
                <a16:creationId xmlns:a16="http://schemas.microsoft.com/office/drawing/2014/main" id="{40B30A56-0B34-AD4C-A833-EB1B8C6740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520" y="115888"/>
            <a:ext cx="8820472" cy="1224880"/>
          </a:xfrm>
        </p:spPr>
        <p:txBody>
          <a:bodyPr/>
          <a:lstStyle/>
          <a:p>
            <a:r>
              <a:rPr lang="en-US" altLang="en-US" sz="4000" dirty="0"/>
              <a:t>Example: </a:t>
            </a:r>
            <a:br>
              <a:rPr lang="en-US" altLang="en-US" sz="4000" dirty="0"/>
            </a:br>
            <a:r>
              <a:rPr lang="tr-TR" altLang="en-US" sz="4000" dirty="0" err="1"/>
              <a:t>Add</a:t>
            </a:r>
            <a:r>
              <a:rPr lang="tr-TR" altLang="en-US" sz="4000" dirty="0"/>
              <a:t> </a:t>
            </a:r>
            <a:r>
              <a:rPr lang="tr-TR" altLang="en-US" sz="4000" dirty="0" err="1"/>
              <a:t>two</a:t>
            </a:r>
            <a:r>
              <a:rPr lang="tr-TR" altLang="en-US" sz="4000" dirty="0"/>
              <a:t> </a:t>
            </a:r>
            <a:r>
              <a:rPr lang="tr-TR" altLang="en-US" sz="4000" dirty="0" err="1"/>
              <a:t>numbers</a:t>
            </a:r>
            <a:r>
              <a:rPr lang="tr-TR" altLang="en-US" sz="4000" dirty="0"/>
              <a:t> </a:t>
            </a:r>
            <a:r>
              <a:rPr lang="tr-TR" altLang="en-US" sz="4000" dirty="0" err="1"/>
              <a:t>and</a:t>
            </a:r>
            <a:r>
              <a:rPr lang="tr-TR" altLang="en-US" sz="4000" dirty="0"/>
              <a:t> </a:t>
            </a:r>
            <a:r>
              <a:rPr lang="tr-TR" altLang="en-US" sz="4000" dirty="0" err="1"/>
              <a:t>return</a:t>
            </a:r>
            <a:r>
              <a:rPr lang="tr-TR" altLang="en-US" sz="4000" dirty="0"/>
              <a:t> the </a:t>
            </a:r>
            <a:r>
              <a:rPr lang="tr-TR" altLang="en-US" sz="4000" dirty="0" err="1"/>
              <a:t>result</a:t>
            </a:r>
            <a:endParaRPr lang="en-US" altLang="en-US" sz="4000" dirty="0"/>
          </a:p>
        </p:txBody>
      </p:sp>
      <p:sp>
        <p:nvSpPr>
          <p:cNvPr id="79876" name="Slide Number Placeholder 2">
            <a:extLst>
              <a:ext uri="{FF2B5EF4-FFF2-40B4-BE49-F238E27FC236}">
                <a16:creationId xmlns:a16="http://schemas.microsoft.com/office/drawing/2014/main" id="{B88FCD17-D893-404F-AF31-202D1D082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D1B9982-451C-394F-84CF-5D0C9D8FD9C0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19</a:t>
            </a:fld>
            <a:endParaRPr lang="en-US" altLang="en-US" sz="1400"/>
          </a:p>
        </p:txBody>
      </p:sp>
      <p:sp>
        <p:nvSpPr>
          <p:cNvPr id="79877" name="Rectangle 3">
            <a:extLst>
              <a:ext uri="{FF2B5EF4-FFF2-40B4-BE49-F238E27FC236}">
                <a16:creationId xmlns:a16="http://schemas.microsoft.com/office/drawing/2014/main" id="{88901EFA-D26E-D941-BBE2-E0F34DD54F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950" y="38100"/>
            <a:ext cx="9036050" cy="600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5818637-50CA-F344-A15F-E8FDE7306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7282" y="635715"/>
            <a:ext cx="8356656" cy="2482136"/>
            <a:chOff x="409710" y="635715"/>
            <a:chExt cx="11142208" cy="2482136"/>
          </a:xfrm>
        </p:grpSpPr>
        <p:sp>
          <p:nvSpPr>
            <p:cNvPr id="76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146" name="Title 1">
            <a:extLst>
              <a:ext uri="{FF2B5EF4-FFF2-40B4-BE49-F238E27FC236}">
                <a16:creationId xmlns:a16="http://schemas.microsoft.com/office/drawing/2014/main" id="{BE3145E2-55A1-534E-BD61-E447FB16BF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85460" y="620688"/>
            <a:ext cx="7729890" cy="1325563"/>
          </a:xfrm>
        </p:spPr>
        <p:txBody>
          <a:bodyPr>
            <a:normAutofit/>
          </a:bodyPr>
          <a:lstStyle/>
          <a:p>
            <a:r>
              <a:rPr lang="tr-TR" altLang="en-US" sz="3500">
                <a:solidFill>
                  <a:srgbClr val="FFFFFF"/>
                </a:solidFill>
              </a:rPr>
              <a:t>Don’t Eat one big piece: Nibbling is good</a:t>
            </a:r>
            <a:endParaRPr lang="en-US" altLang="en-US" sz="35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9C6B4-1A71-4F3C-8F65-584EC21CA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450" y="2348880"/>
            <a:ext cx="4323566" cy="432048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altLang="en-US" sz="2400" dirty="0"/>
              <a:t>Divide and conquer </a:t>
            </a:r>
          </a:p>
          <a:p>
            <a:pPr lvl="1">
              <a:lnSpc>
                <a:spcPct val="90000"/>
              </a:lnSpc>
              <a:defRPr/>
            </a:pPr>
            <a:r>
              <a:rPr lang="en-US" altLang="en-US" sz="2400" dirty="0"/>
              <a:t>Construct a program from smaller pieces or components (modules)</a:t>
            </a:r>
          </a:p>
          <a:p>
            <a:pPr lvl="1">
              <a:lnSpc>
                <a:spcPct val="90000"/>
              </a:lnSpc>
              <a:defRPr/>
            </a:pPr>
            <a:r>
              <a:rPr lang="en-US" altLang="en-US" sz="2400" dirty="0"/>
              <a:t>Each piece more manageable than the original program</a:t>
            </a:r>
            <a:endParaRPr lang="tr-TR" altLang="en-US" sz="2400" dirty="0"/>
          </a:p>
          <a:p>
            <a:pPr lvl="2">
              <a:lnSpc>
                <a:spcPct val="90000"/>
              </a:lnSpc>
              <a:defRPr/>
            </a:pPr>
            <a:r>
              <a:rPr lang="en-US" dirty="0"/>
              <a:t>Makes other functions smaller</a:t>
            </a:r>
            <a:endParaRPr lang="tr-TR" dirty="0"/>
          </a:p>
          <a:p>
            <a:pPr lvl="2">
              <a:lnSpc>
                <a:spcPct val="90000"/>
              </a:lnSpc>
              <a:defRPr/>
            </a:pPr>
            <a:r>
              <a:rPr lang="en-US" dirty="0"/>
              <a:t>Pieces can be independently implemented and tested</a:t>
            </a:r>
          </a:p>
          <a:p>
            <a:pPr marL="0" indent="0">
              <a:lnSpc>
                <a:spcPct val="90000"/>
              </a:lnSpc>
              <a:buFontTx/>
              <a:buNone/>
              <a:defRPr/>
            </a:pPr>
            <a:endParaRPr lang="en-US" sz="2400" dirty="0"/>
          </a:p>
        </p:txBody>
      </p:sp>
      <p:sp>
        <p:nvSpPr>
          <p:cNvPr id="6148" name="Slide Number Placeholder 3">
            <a:extLst>
              <a:ext uri="{FF2B5EF4-FFF2-40B4-BE49-F238E27FC236}">
                <a16:creationId xmlns:a16="http://schemas.microsoft.com/office/drawing/2014/main" id="{C3FDDC9F-A633-1D42-8C8C-9B3CF21A7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30718" y="6382512"/>
            <a:ext cx="514350" cy="320040"/>
          </a:xfrm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spcAft>
                <a:spcPts val="600"/>
              </a:spcAft>
              <a:buFontTx/>
              <a:buNone/>
            </a:pPr>
            <a:fld id="{C1C8ECB6-095D-1747-B6BA-F9E587C3E083}" type="slidenum">
              <a:rPr lang="en-US" altLang="en-US" sz="900"/>
              <a:pPr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2</a:t>
            </a:fld>
            <a:endParaRPr lang="en-US" altLang="en-US" sz="9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636480-2CCE-4D47-8848-8D38CBB3A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7435" y="2431074"/>
            <a:ext cx="4297692" cy="379121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D88F1DC-29D1-CC40-B173-AC747A9C54E6}"/>
              </a:ext>
            </a:extLst>
          </p:cNvPr>
          <p:cNvSpPr/>
          <p:nvPr/>
        </p:nvSpPr>
        <p:spPr>
          <a:xfrm>
            <a:off x="4669706" y="6222284"/>
            <a:ext cx="4472008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chemeClr val="accent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https://www.khanacademy.org/computing/computer-science/algorithms/merge-sort/a/divide-and-conquer-algorithms</a:t>
            </a:r>
            <a:endParaRPr lang="en-US" sz="7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Title 5">
            <a:extLst>
              <a:ext uri="{FF2B5EF4-FFF2-40B4-BE49-F238E27FC236}">
                <a16:creationId xmlns:a16="http://schemas.microsoft.com/office/drawing/2014/main" id="{40B30A56-0B34-AD4C-A833-EB1B8C6740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115888"/>
            <a:ext cx="8820472" cy="869950"/>
          </a:xfrm>
        </p:spPr>
        <p:txBody>
          <a:bodyPr/>
          <a:lstStyle/>
          <a:p>
            <a:r>
              <a:rPr lang="tr-TR" altLang="en-US" sz="4000" dirty="0" err="1"/>
              <a:t>Examples</a:t>
            </a:r>
            <a:endParaRPr lang="en-US" altLang="en-US" sz="4000" dirty="0"/>
          </a:p>
        </p:txBody>
      </p:sp>
      <p:sp>
        <p:nvSpPr>
          <p:cNvPr id="79876" name="Slide Number Placeholder 2">
            <a:extLst>
              <a:ext uri="{FF2B5EF4-FFF2-40B4-BE49-F238E27FC236}">
                <a16:creationId xmlns:a16="http://schemas.microsoft.com/office/drawing/2014/main" id="{B88FCD17-D893-404F-AF31-202D1D082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D1B9982-451C-394F-84CF-5D0C9D8FD9C0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20</a:t>
            </a:fld>
            <a:endParaRPr lang="en-US" altLang="en-US" sz="1400"/>
          </a:p>
        </p:txBody>
      </p:sp>
      <p:sp>
        <p:nvSpPr>
          <p:cNvPr id="79877" name="Rectangle 3">
            <a:extLst>
              <a:ext uri="{FF2B5EF4-FFF2-40B4-BE49-F238E27FC236}">
                <a16:creationId xmlns:a16="http://schemas.microsoft.com/office/drawing/2014/main" id="{88901EFA-D26E-D941-BBE2-E0F34DD54F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950" y="38100"/>
            <a:ext cx="9036050" cy="600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5818637-50CA-F344-A15F-E8FDE7306F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196752"/>
            <a:ext cx="8712522" cy="4114800"/>
          </a:xfrm>
        </p:spPr>
        <p:txBody>
          <a:bodyPr/>
          <a:lstStyle/>
          <a:p>
            <a:pPr lvl="0"/>
            <a:r>
              <a:rPr lang="en-US" sz="2400" dirty="0"/>
              <a:t>Write a function to print all numbers from 0 to x</a:t>
            </a:r>
          </a:p>
          <a:p>
            <a:pPr lvl="0"/>
            <a:r>
              <a:rPr lang="en-US" sz="2400" dirty="0"/>
              <a:t>Write a function to print all numbers from x to 0</a:t>
            </a:r>
          </a:p>
          <a:p>
            <a:pPr lvl="0"/>
            <a:r>
              <a:rPr lang="en-US" sz="2400" dirty="0"/>
              <a:t>Write a function to print all even numbers from 0 to x</a:t>
            </a:r>
          </a:p>
          <a:p>
            <a:pPr lvl="0"/>
            <a:r>
              <a:rPr lang="en-US" sz="2400" dirty="0"/>
              <a:t>Write a function to print all odd numbers from x to 0</a:t>
            </a:r>
          </a:p>
          <a:p>
            <a:pPr lvl="0"/>
            <a:r>
              <a:rPr lang="en-US" sz="2400" dirty="0"/>
              <a:t>Write a function to print x number of stars on a line</a:t>
            </a:r>
          </a:p>
          <a:p>
            <a:pPr lvl="0"/>
            <a:r>
              <a:rPr lang="en-US" sz="2400" dirty="0"/>
              <a:t>Write a function to print x number of stars one on each line</a:t>
            </a:r>
          </a:p>
          <a:p>
            <a:pPr lvl="0"/>
            <a:r>
              <a:rPr lang="en-US" sz="2400" dirty="0"/>
              <a:t>Write a function to print digits of x one on each line</a:t>
            </a:r>
          </a:p>
          <a:p>
            <a:pPr lvl="0"/>
            <a:r>
              <a:rPr lang="en-US" sz="2400" dirty="0"/>
              <a:t>Write a function to print digits of x in reverse order one on each line</a:t>
            </a:r>
          </a:p>
        </p:txBody>
      </p:sp>
    </p:spTree>
    <p:extLst>
      <p:ext uri="{BB962C8B-B14F-4D97-AF65-F5344CB8AC3E}">
        <p14:creationId xmlns:p14="http://schemas.microsoft.com/office/powerpoint/2010/main" val="29524170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Title 5">
            <a:extLst>
              <a:ext uri="{FF2B5EF4-FFF2-40B4-BE49-F238E27FC236}">
                <a16:creationId xmlns:a16="http://schemas.microsoft.com/office/drawing/2014/main" id="{40B30A56-0B34-AD4C-A833-EB1B8C6740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115888"/>
            <a:ext cx="8820472" cy="869950"/>
          </a:xfrm>
        </p:spPr>
        <p:txBody>
          <a:bodyPr/>
          <a:lstStyle/>
          <a:p>
            <a:r>
              <a:rPr lang="tr-TR" altLang="en-US" sz="4000" dirty="0" err="1"/>
              <a:t>Examples</a:t>
            </a:r>
            <a:endParaRPr lang="en-US" altLang="en-US" sz="4000" dirty="0"/>
          </a:p>
        </p:txBody>
      </p:sp>
      <p:sp>
        <p:nvSpPr>
          <p:cNvPr id="79876" name="Slide Number Placeholder 2">
            <a:extLst>
              <a:ext uri="{FF2B5EF4-FFF2-40B4-BE49-F238E27FC236}">
                <a16:creationId xmlns:a16="http://schemas.microsoft.com/office/drawing/2014/main" id="{B88FCD17-D893-404F-AF31-202D1D082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D1B9982-451C-394F-84CF-5D0C9D8FD9C0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21</a:t>
            </a:fld>
            <a:endParaRPr lang="en-US" altLang="en-US" sz="1400"/>
          </a:p>
        </p:txBody>
      </p:sp>
      <p:sp>
        <p:nvSpPr>
          <p:cNvPr id="79877" name="Rectangle 3">
            <a:extLst>
              <a:ext uri="{FF2B5EF4-FFF2-40B4-BE49-F238E27FC236}">
                <a16:creationId xmlns:a16="http://schemas.microsoft.com/office/drawing/2014/main" id="{88901EFA-D26E-D941-BBE2-E0F34DD54F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950" y="38100"/>
            <a:ext cx="9036050" cy="600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tr-TR" altLang="en-US" sz="2400"/>
          </a:p>
          <a:p>
            <a:pPr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5818637-50CA-F344-A15F-E8FDE7306F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908720"/>
            <a:ext cx="7772400" cy="5545360"/>
          </a:xfrm>
        </p:spPr>
        <p:txBody>
          <a:bodyPr/>
          <a:lstStyle/>
          <a:p>
            <a:pPr lvl="0"/>
            <a:r>
              <a:rPr lang="en-US" sz="2400" dirty="0"/>
              <a:t>Write a function to calculate  a</a:t>
            </a:r>
            <a:r>
              <a:rPr lang="en-US" sz="2400" baseline="30000" dirty="0"/>
              <a:t>b</a:t>
            </a:r>
            <a:r>
              <a:rPr lang="en-US" sz="2400" dirty="0"/>
              <a:t> (a to the power b i.e. multiply a by itself b times)</a:t>
            </a:r>
          </a:p>
          <a:p>
            <a:pPr lvl="0"/>
            <a:r>
              <a:rPr lang="en-US" sz="2400" dirty="0"/>
              <a:t>Write a function that reverses an integer number. It does this by using the modulus % operator and result will be in a list. </a:t>
            </a:r>
          </a:p>
          <a:p>
            <a:pPr lvl="0"/>
            <a:r>
              <a:rPr lang="en-US" sz="2400" dirty="0"/>
              <a:t>Get a number from the user and print “Even” if it is an even number ”Odd” otherwise. Define a function to test a given number for being even or odd.</a:t>
            </a:r>
          </a:p>
          <a:p>
            <a:pPr lvl="0"/>
            <a:r>
              <a:rPr lang="en-US" sz="2400" dirty="0"/>
              <a:t>Get two numbers from the user and write a function that checks if the first one is divisible by the second one</a:t>
            </a:r>
          </a:p>
          <a:p>
            <a:r>
              <a:rPr lang="en-US" sz="2400" b="1" dirty="0"/>
              <a:t>Example Run:</a:t>
            </a:r>
            <a:endParaRPr lang="en-US" sz="2400" dirty="0"/>
          </a:p>
          <a:p>
            <a:r>
              <a:rPr lang="en-US" sz="2400" dirty="0"/>
              <a:t>Enter number 1: 24</a:t>
            </a:r>
          </a:p>
          <a:p>
            <a:r>
              <a:rPr lang="en-US" sz="2400" dirty="0"/>
              <a:t>Enter number 2: 4</a:t>
            </a:r>
          </a:p>
          <a:p>
            <a:r>
              <a:rPr lang="en-US" sz="2400" dirty="0"/>
              <a:t>24 is divisible by 4</a:t>
            </a:r>
          </a:p>
          <a:p>
            <a:pPr marL="0" lvl="0" indent="0">
              <a:buNone/>
            </a:pPr>
            <a:endParaRPr lang="en-US" sz="18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576163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E20CD-D36F-9F47-B173-BC0AC9D5A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31748-8C1B-064A-A828-C6DEFA6E08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z="2800" dirty="0"/>
              <a:t>Write functions for converting temperature values from Fahrenheit to Celsius and Celsius to Fahrenheit. </a:t>
            </a:r>
          </a:p>
          <a:p>
            <a:pPr lvl="0"/>
            <a:r>
              <a:rPr lang="en-US" sz="2800" dirty="0"/>
              <a:t>Show a menu and get selection of the user by functions. </a:t>
            </a:r>
          </a:p>
          <a:p>
            <a:pPr lvl="0"/>
            <a:r>
              <a:rPr lang="en-US" sz="2800" dirty="0"/>
              <a:t>Then calculate the corresponding value by calling functions that you defined depending on the user selection.</a:t>
            </a:r>
          </a:p>
          <a:p>
            <a:r>
              <a:rPr lang="en-US" sz="2800" dirty="0"/>
              <a:t>F = (9/5)*C+32 		C = (F-32)*(5/9)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B6E19E-BD11-B14F-8299-720AD2DCC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977B1-C0AD-BE47-88B7-959B94416C9A}" type="slidenum">
              <a:rPr lang="en-US" altLang="en-US" smtClean="0"/>
              <a:pPr/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792904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E20CD-D36F-9F47-B173-BC0AC9D5A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4624"/>
            <a:ext cx="7772400" cy="1143000"/>
          </a:xfrm>
        </p:spPr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31748-8C1B-064A-A828-C6DEFA6E08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980728"/>
            <a:ext cx="7772400" cy="5616624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/>
              <a:t>Example Run:</a:t>
            </a:r>
            <a:endParaRPr lang="en-US" sz="2400" dirty="0"/>
          </a:p>
          <a:p>
            <a:pPr marL="0" lvl="0" indent="0">
              <a:buNone/>
            </a:pPr>
            <a:r>
              <a:rPr lang="en-US" sz="2400" dirty="0"/>
              <a:t>1. F to C</a:t>
            </a:r>
          </a:p>
          <a:p>
            <a:pPr marL="0" lvl="0" indent="0">
              <a:buNone/>
            </a:pPr>
            <a:r>
              <a:rPr lang="en-US" sz="2400" dirty="0"/>
              <a:t>2. C to F</a:t>
            </a:r>
          </a:p>
          <a:p>
            <a:pPr marL="0" indent="0">
              <a:buNone/>
            </a:pPr>
            <a:r>
              <a:rPr lang="en-US" sz="2400" dirty="0"/>
              <a:t>Your Selection: 1</a:t>
            </a:r>
          </a:p>
          <a:p>
            <a:pPr marL="0" indent="0">
              <a:buNone/>
            </a:pPr>
            <a:r>
              <a:rPr lang="en-US" sz="2400" dirty="0"/>
              <a:t>Temperature: 59</a:t>
            </a:r>
          </a:p>
          <a:p>
            <a:pPr marL="0" indent="0">
              <a:buNone/>
            </a:pPr>
            <a:r>
              <a:rPr lang="en-US" sz="2400" dirty="0"/>
              <a:t>59 F = 15 C</a:t>
            </a:r>
          </a:p>
          <a:p>
            <a:pPr marL="0" indent="0">
              <a:buNone/>
            </a:pPr>
            <a:r>
              <a:rPr lang="en-US" sz="2400" dirty="0"/>
              <a:t> </a:t>
            </a:r>
          </a:p>
          <a:p>
            <a:pPr marL="0" indent="0">
              <a:buNone/>
            </a:pPr>
            <a:r>
              <a:rPr lang="en-US" sz="2400" b="1" dirty="0"/>
              <a:t>Example Run:</a:t>
            </a:r>
            <a:endParaRPr lang="en-US" sz="2400" dirty="0"/>
          </a:p>
          <a:p>
            <a:pPr marL="0" lvl="0" indent="0">
              <a:buNone/>
            </a:pPr>
            <a:r>
              <a:rPr lang="en-US" sz="2400" dirty="0"/>
              <a:t>1. F to C</a:t>
            </a:r>
          </a:p>
          <a:p>
            <a:pPr marL="0" lvl="0" indent="0">
              <a:buNone/>
            </a:pPr>
            <a:r>
              <a:rPr lang="en-US" sz="2400" dirty="0"/>
              <a:t>2. C to F</a:t>
            </a:r>
          </a:p>
          <a:p>
            <a:pPr marL="0" indent="0">
              <a:buNone/>
            </a:pPr>
            <a:r>
              <a:rPr lang="en-US" sz="2400" dirty="0"/>
              <a:t>Your Selection: 2</a:t>
            </a:r>
          </a:p>
          <a:p>
            <a:pPr marL="0" indent="0">
              <a:buNone/>
            </a:pPr>
            <a:r>
              <a:rPr lang="en-US" sz="2400" dirty="0"/>
              <a:t>Temperature: 15</a:t>
            </a:r>
          </a:p>
          <a:p>
            <a:pPr marL="0" indent="0">
              <a:buNone/>
            </a:pPr>
            <a:r>
              <a:rPr lang="en-US" sz="2400" dirty="0"/>
              <a:t>15 C = 59 F </a:t>
            </a:r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B6E19E-BD11-B14F-8299-720AD2DCC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977B1-C0AD-BE47-88B7-959B94416C9A}" type="slidenum">
              <a:rPr lang="en-US" altLang="en-US" smtClean="0"/>
              <a:pPr/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98588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1022350"/>
            <a:ext cx="532209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837744"/>
            <a:ext cx="302419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495" y="640894"/>
            <a:ext cx="126206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17402" y="635716"/>
            <a:ext cx="246459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041" y="635715"/>
            <a:ext cx="8180897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8A465-FCA9-9241-9992-D362DB886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879" y="800392"/>
            <a:ext cx="7698523" cy="1212102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Dynamic typing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828CCA-F449-D74D-A99D-6DFBB78670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5718" y="2490436"/>
            <a:ext cx="7281746" cy="3567173"/>
          </a:xfrm>
        </p:spPr>
        <p:txBody>
          <a:bodyPr anchor="ctr">
            <a:normAutofit/>
          </a:bodyPr>
          <a:lstStyle/>
          <a:p>
            <a:r>
              <a:rPr lang="en-US" sz="2100"/>
              <a:t>Can use any type</a:t>
            </a:r>
          </a:p>
          <a:p>
            <a:r>
              <a:rPr lang="en-US" sz="2100"/>
              <a:t>Result determined during runtime</a:t>
            </a:r>
          </a:p>
          <a:p>
            <a:r>
              <a:rPr lang="en-US" sz="2100"/>
              <a:t>def fun(a,b):</a:t>
            </a:r>
          </a:p>
          <a:p>
            <a:pPr marL="0" indent="0">
              <a:buNone/>
            </a:pPr>
            <a:r>
              <a:rPr lang="en-US" sz="2100"/>
              <a:t>      return a+b</a:t>
            </a:r>
          </a:p>
          <a:p>
            <a:r>
              <a:rPr lang="en-US" sz="2100"/>
              <a:t>fun(2,4)  </a:t>
            </a:r>
          </a:p>
          <a:p>
            <a:pPr marL="0" indent="0">
              <a:buNone/>
            </a:pPr>
            <a:r>
              <a:rPr lang="en-US" sz="2100"/>
              <a:t>6</a:t>
            </a:r>
          </a:p>
          <a:p>
            <a:r>
              <a:rPr lang="en-US" sz="2100"/>
              <a:t>fun(‘2’,’4’)  </a:t>
            </a:r>
          </a:p>
          <a:p>
            <a:pPr marL="0" indent="0">
              <a:buNone/>
            </a:pPr>
            <a:r>
              <a:rPr lang="en-US" sz="2100"/>
              <a:t>24</a:t>
            </a:r>
          </a:p>
          <a:p>
            <a:pPr marL="0" indent="0">
              <a:buNone/>
            </a:pPr>
            <a:endParaRPr lang="en-US" sz="21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949AC6-34D7-CC4C-86F7-DC59F1598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30718" y="6382512"/>
            <a:ext cx="514350" cy="32004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CA977B1-C0AD-BE47-88B7-959B94416C9A}" type="slidenum">
              <a:rPr lang="en-US" altLang="en-US" sz="900"/>
              <a:pPr>
                <a:spcAft>
                  <a:spcPts val="600"/>
                </a:spcAft>
              </a:pPr>
              <a:t>24</a:t>
            </a:fld>
            <a:endParaRPr lang="en-US" altLang="en-US" sz="900"/>
          </a:p>
        </p:txBody>
      </p:sp>
    </p:spTree>
    <p:extLst>
      <p:ext uri="{BB962C8B-B14F-4D97-AF65-F5344CB8AC3E}">
        <p14:creationId xmlns:p14="http://schemas.microsoft.com/office/powerpoint/2010/main" val="25422895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1022350"/>
            <a:ext cx="532209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837744"/>
            <a:ext cx="302419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495" y="640894"/>
            <a:ext cx="126206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17402" y="635716"/>
            <a:ext cx="246459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041" y="635715"/>
            <a:ext cx="8180897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250" name="Rectangle 2">
            <a:extLst>
              <a:ext uri="{FF2B5EF4-FFF2-40B4-BE49-F238E27FC236}">
                <a16:creationId xmlns:a16="http://schemas.microsoft.com/office/drawing/2014/main" id="{41CAB463-1D9C-C349-97DA-CB8122498E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18879" y="800392"/>
            <a:ext cx="7698523" cy="1212102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3500">
                <a:solidFill>
                  <a:srgbClr val="FFFFFF"/>
                </a:solidFill>
              </a:rPr>
              <a:t>Scope</a:t>
            </a:r>
          </a:p>
        </p:txBody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id="{CDD42F16-A8D8-8343-9D88-994743810F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25718" y="2490436"/>
            <a:ext cx="7281746" cy="3567173"/>
          </a:xfrm>
        </p:spPr>
        <p:txBody>
          <a:bodyPr anchor="ctr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 sz="2100"/>
              <a:t>Variables declared in a function body (including formal parameters) are only accessible whilst the function is executing.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100"/>
              <a:t>These are called </a:t>
            </a:r>
            <a:r>
              <a:rPr lang="en-US" altLang="en-US" sz="2100" b="1" u="sng"/>
              <a:t>local</a:t>
            </a:r>
            <a:r>
              <a:rPr lang="en-US" altLang="en-US" sz="2100"/>
              <a:t> variables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100"/>
              <a:t>In fact, this is true of any block in a program.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100"/>
              <a:t>A variable defined outside of a function is </a:t>
            </a:r>
            <a:r>
              <a:rPr lang="en-US" altLang="en-US" sz="2100" b="1" u="sng"/>
              <a:t>global</a:t>
            </a:r>
          </a:p>
          <a:p>
            <a:pPr eaLnBrk="1" hangingPunct="1">
              <a:lnSpc>
                <a:spcPct val="90000"/>
              </a:lnSpc>
            </a:pPr>
            <a:r>
              <a:rPr lang="en-US" sz="2100"/>
              <a:t>A global variable's scope extends from assignment to the end of the file and can be accessed inside of functions</a:t>
            </a:r>
          </a:p>
          <a:p>
            <a:pPr eaLnBrk="1" hangingPunct="1">
              <a:lnSpc>
                <a:spcPct val="90000"/>
              </a:lnSpc>
            </a:pPr>
            <a:r>
              <a:rPr lang="en-US" sz="2100"/>
              <a:t>A global statement must be used to change the value of a global variable inside of a function.</a:t>
            </a:r>
            <a:endParaRPr lang="en-US" altLang="en-US" sz="2100"/>
          </a:p>
        </p:txBody>
      </p:sp>
      <p:sp>
        <p:nvSpPr>
          <p:cNvPr id="53252" name="Slide Number Placeholder 1">
            <a:extLst>
              <a:ext uri="{FF2B5EF4-FFF2-40B4-BE49-F238E27FC236}">
                <a16:creationId xmlns:a16="http://schemas.microsoft.com/office/drawing/2014/main" id="{DAA42104-063C-A640-957E-F417F1E95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30718" y="6382512"/>
            <a:ext cx="514350" cy="320040"/>
          </a:xfrm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spcAft>
                <a:spcPts val="600"/>
              </a:spcAft>
              <a:buFontTx/>
              <a:buNone/>
            </a:pPr>
            <a:fld id="{442EB445-0327-5D46-BF4C-404FEC4554B7}" type="slidenum">
              <a:rPr lang="en-US" altLang="en-US" sz="900"/>
              <a:pPr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25</a:t>
            </a:fld>
            <a:endParaRPr lang="en-US" altLang="en-US" sz="9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7026B-B8EF-F140-9FC1-DB306C048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vs global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F2F10-049D-094B-A0E9-D7A35A90AB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81200"/>
            <a:ext cx="4030216" cy="41148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year=2020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change_local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(y):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year=y</a:t>
            </a:r>
          </a:p>
          <a:p>
            <a:pPr marL="0" indent="0"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change_global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(y):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global year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year=y</a:t>
            </a:r>
          </a:p>
          <a:p>
            <a:pPr marL="0" indent="0"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1E53CD-D45B-AB4F-9E70-8662EEB7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977B1-C0AD-BE47-88B7-959B94416C9A}" type="slidenum">
              <a:rPr lang="en-US" altLang="en-US" smtClean="0"/>
              <a:pPr/>
              <a:t>26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3A8530-7044-6743-87D6-02C9E2F27D5C}"/>
              </a:ext>
            </a:extLst>
          </p:cNvPr>
          <p:cNvSpPr txBox="1"/>
          <p:nvPr/>
        </p:nvSpPr>
        <p:spPr>
          <a:xfrm>
            <a:off x="5868192" y="1981200"/>
            <a:ext cx="324036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&gt;&gt;&gt; </a:t>
            </a:r>
            <a:r>
              <a:rPr lang="en-US" dirty="0" err="1"/>
              <a:t>change_local</a:t>
            </a:r>
            <a:r>
              <a:rPr lang="en-US" dirty="0"/>
              <a:t>(2021)</a:t>
            </a:r>
          </a:p>
          <a:p>
            <a:r>
              <a:rPr lang="en-US" dirty="0"/>
              <a:t>&gt;&gt;&gt; year</a:t>
            </a:r>
          </a:p>
          <a:p>
            <a:r>
              <a:rPr lang="en-US" dirty="0"/>
              <a:t>2020</a:t>
            </a:r>
          </a:p>
          <a:p>
            <a:r>
              <a:rPr lang="en-US" dirty="0"/>
              <a:t>&gt;&gt;&gt; </a:t>
            </a:r>
            <a:r>
              <a:rPr lang="en-US" dirty="0" err="1"/>
              <a:t>change_global</a:t>
            </a:r>
            <a:r>
              <a:rPr lang="en-US" dirty="0"/>
              <a:t>(2021)</a:t>
            </a:r>
          </a:p>
          <a:p>
            <a:r>
              <a:rPr lang="en-US" dirty="0"/>
              <a:t>&gt;&gt;&gt; year</a:t>
            </a:r>
          </a:p>
          <a:p>
            <a:r>
              <a:rPr lang="en-US" dirty="0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10475369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EC6FB3-5D3B-7447-8F09-F4B644B97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256032"/>
            <a:ext cx="7879842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Function scope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464" y="1634502"/>
            <a:ext cx="7838694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30936" y="1538176"/>
            <a:ext cx="1405092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B4F4E9-2A1B-1D4A-8189-97E0503BE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4940" y="6356350"/>
            <a:ext cx="185812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CA977B1-C0AD-BE47-88B7-959B94416C9A}" type="slidenum">
              <a:rPr lang="en-US" alt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27</a:t>
            </a:fld>
            <a:endParaRPr lang="en-US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79ED467C-3137-4753-A26E-D6B02C3D04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5118558"/>
              </p:ext>
            </p:extLst>
          </p:nvPr>
        </p:nvGraphicFramePr>
        <p:xfrm>
          <a:off x="628650" y="1926266"/>
          <a:ext cx="78867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984403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EF14E-3D6A-3340-9EA7-8028A1C87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Error: Function called before defining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0581E-EA49-1347-AF1D-8751CD59F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change_local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(2020) 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#error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change_local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(y):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year=y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18A80E-92C6-2347-B7D5-12D023389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977B1-C0AD-BE47-88B7-959B94416C9A}" type="slidenum">
              <a:rPr lang="en-US" altLang="en-US" smtClean="0"/>
              <a:pPr/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93032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1022350"/>
            <a:ext cx="532209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837744"/>
            <a:ext cx="302419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495" y="640894"/>
            <a:ext cx="126206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17402" y="635716"/>
            <a:ext cx="246459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041" y="635715"/>
            <a:ext cx="8180897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4239F8-6932-4945-8321-B61402DF7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879" y="800392"/>
            <a:ext cx="7698523" cy="1212102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Namespaces and scope resolution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4AC14-13D5-004E-9BE7-BEDF8C0A2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5718" y="2490436"/>
            <a:ext cx="7281746" cy="3567173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900"/>
              <a:t>A </a:t>
            </a:r>
            <a:r>
              <a:rPr lang="en-US" sz="1900" b="1" i="1"/>
              <a:t>namespace</a:t>
            </a:r>
            <a:r>
              <a:rPr lang="en-US" sz="1900"/>
              <a:t> maps names to objects like a table and Python keeps them</a:t>
            </a:r>
          </a:p>
          <a:p>
            <a:pPr>
              <a:lnSpc>
                <a:spcPct val="90000"/>
              </a:lnSpc>
            </a:pPr>
            <a:r>
              <a:rPr lang="en-US" sz="1900"/>
              <a:t>locals() and globals() show them</a:t>
            </a:r>
          </a:p>
          <a:p>
            <a:pPr>
              <a:lnSpc>
                <a:spcPct val="90000"/>
              </a:lnSpc>
            </a:pPr>
            <a:r>
              <a:rPr lang="en-US" sz="1900" b="1" i="1"/>
              <a:t>Scope</a:t>
            </a:r>
            <a:r>
              <a:rPr lang="en-US" sz="1900"/>
              <a:t> is the area of code where a name is visible. How to?</a:t>
            </a:r>
          </a:p>
          <a:p>
            <a:pPr lvl="1">
              <a:lnSpc>
                <a:spcPct val="90000"/>
              </a:lnSpc>
            </a:pPr>
            <a:r>
              <a:rPr lang="en-US" sz="1900"/>
              <a:t>Built-in scope – Contains all built-in names of Python, such as int(), str(), list(), range(), etc.</a:t>
            </a:r>
          </a:p>
          <a:p>
            <a:pPr lvl="1">
              <a:lnSpc>
                <a:spcPct val="90000"/>
              </a:lnSpc>
            </a:pPr>
            <a:r>
              <a:rPr lang="en-US" sz="1900"/>
              <a:t>Global scope – Contains all globally defined names outside of any functions.</a:t>
            </a:r>
          </a:p>
          <a:p>
            <a:pPr lvl="1">
              <a:lnSpc>
                <a:spcPct val="90000"/>
              </a:lnSpc>
            </a:pPr>
            <a:r>
              <a:rPr lang="en-US" sz="1900"/>
              <a:t>Local scope – Usually refers to scope within the currently executing function but is the same as global scope if no function is executing.</a:t>
            </a:r>
          </a:p>
          <a:p>
            <a:pPr lvl="1">
              <a:lnSpc>
                <a:spcPct val="90000"/>
              </a:lnSpc>
            </a:pPr>
            <a:r>
              <a:rPr lang="en-US" sz="1900"/>
              <a:t>NameError if none of them have it</a:t>
            </a:r>
          </a:p>
          <a:p>
            <a:pPr>
              <a:lnSpc>
                <a:spcPct val="90000"/>
              </a:lnSpc>
            </a:pPr>
            <a:endParaRPr lang="en-US" sz="19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1948BA-1EC2-B445-A0D0-B2EAF0D21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30718" y="6382512"/>
            <a:ext cx="514350" cy="32004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CA977B1-C0AD-BE47-88B7-959B94416C9A}" type="slidenum">
              <a:rPr lang="en-US" altLang="en-US" sz="900"/>
              <a:pPr>
                <a:spcAft>
                  <a:spcPts val="600"/>
                </a:spcAft>
              </a:pPr>
              <a:t>29</a:t>
            </a:fld>
            <a:endParaRPr lang="en-US" altLang="en-US" sz="900"/>
          </a:p>
        </p:txBody>
      </p:sp>
    </p:spTree>
    <p:extLst>
      <p:ext uri="{BB962C8B-B14F-4D97-AF65-F5344CB8AC3E}">
        <p14:creationId xmlns:p14="http://schemas.microsoft.com/office/powerpoint/2010/main" val="4104921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DD38EE57-B708-47C9-A4A4-E25F09FAB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57A28182-58A5-4DBB-8F64-BD944BCA8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7282" y="635715"/>
            <a:ext cx="8356656" cy="2482136"/>
            <a:chOff x="409710" y="635715"/>
            <a:chExt cx="11142208" cy="2482136"/>
          </a:xfrm>
        </p:grpSpPr>
        <p:sp>
          <p:nvSpPr>
            <p:cNvPr id="78" name="Freeform 44">
              <a:extLst>
                <a:ext uri="{FF2B5EF4-FFF2-40B4-BE49-F238E27FC236}">
                  <a16:creationId xmlns:a16="http://schemas.microsoft.com/office/drawing/2014/main" id="{E4A9080E-7BA6-45FC-8677-8B9D5F4DA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45">
              <a:extLst>
                <a:ext uri="{FF2B5EF4-FFF2-40B4-BE49-F238E27FC236}">
                  <a16:creationId xmlns:a16="http://schemas.microsoft.com/office/drawing/2014/main" id="{2163D516-75D4-4DE0-AC27-63719125A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46">
              <a:extLst>
                <a:ext uri="{FF2B5EF4-FFF2-40B4-BE49-F238E27FC236}">
                  <a16:creationId xmlns:a16="http://schemas.microsoft.com/office/drawing/2014/main" id="{E74A26A5-C23A-46D4-B0FF-155FB3834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47">
              <a:extLst>
                <a:ext uri="{FF2B5EF4-FFF2-40B4-BE49-F238E27FC236}">
                  <a16:creationId xmlns:a16="http://schemas.microsoft.com/office/drawing/2014/main" id="{08E0243F-1062-43C6-AD04-130DFF668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94C5517B-1B0F-47AA-93A5-367189969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170" name="Title 1">
            <a:extLst>
              <a:ext uri="{FF2B5EF4-FFF2-40B4-BE49-F238E27FC236}">
                <a16:creationId xmlns:a16="http://schemas.microsoft.com/office/drawing/2014/main" id="{5C4F5287-5E2D-4546-8347-01303C35A0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85460" y="759805"/>
            <a:ext cx="7729890" cy="1325563"/>
          </a:xfrm>
        </p:spPr>
        <p:txBody>
          <a:bodyPr>
            <a:normAutofit/>
          </a:bodyPr>
          <a:lstStyle/>
          <a:p>
            <a:r>
              <a:rPr lang="en-US" altLang="en-US" sz="3500">
                <a:solidFill>
                  <a:srgbClr val="FFFFFF"/>
                </a:solidFill>
              </a:rPr>
              <a:t>Programmer-Defined Functions</a:t>
            </a:r>
          </a:p>
        </p:txBody>
      </p:sp>
      <p:sp>
        <p:nvSpPr>
          <p:cNvPr id="7171" name="Content Placeholder 2">
            <a:extLst>
              <a:ext uri="{FF2B5EF4-FFF2-40B4-BE49-F238E27FC236}">
                <a16:creationId xmlns:a16="http://schemas.microsoft.com/office/drawing/2014/main" id="{0D84FD57-DDE8-B342-8203-73F21DB12CA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11338" y="2361778"/>
            <a:ext cx="4696766" cy="445159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en-US" sz="2000" dirty="0"/>
              <a:t>Readability</a:t>
            </a:r>
            <a:endParaRPr lang="tr-TR" altLang="en-US" sz="2000" dirty="0"/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Function name should indicate operations performed</a:t>
            </a:r>
          </a:p>
          <a:p>
            <a:pPr>
              <a:lnSpc>
                <a:spcPct val="90000"/>
              </a:lnSpc>
            </a:pPr>
            <a:r>
              <a:rPr lang="en-US" altLang="en-US" sz="2000" dirty="0"/>
              <a:t>Reuse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Functions may be used multiple times in </a:t>
            </a:r>
            <a:r>
              <a:rPr lang="tr-TR" altLang="en-US" sz="2000" dirty="0"/>
              <a:t>the </a:t>
            </a:r>
            <a:r>
              <a:rPr lang="en-US" altLang="en-US" sz="2000" dirty="0"/>
              <a:t>same program</a:t>
            </a:r>
            <a:r>
              <a:rPr lang="tr-TR" altLang="en-US" sz="2000" dirty="0"/>
              <a:t>. 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Functions may be used in </a:t>
            </a:r>
            <a:r>
              <a:rPr lang="tr-TR" altLang="en-US" sz="2000" dirty="0"/>
              <a:t>the </a:t>
            </a:r>
            <a:r>
              <a:rPr lang="en-US" altLang="en-US" sz="2000" dirty="0"/>
              <a:t>other programs</a:t>
            </a:r>
            <a:endParaRPr lang="tr-TR" altLang="en-US" sz="2000" dirty="0"/>
          </a:p>
          <a:p>
            <a:pPr lvl="1">
              <a:lnSpc>
                <a:spcPct val="90000"/>
              </a:lnSpc>
            </a:pPr>
            <a:r>
              <a:rPr lang="tr-TR" altLang="en-US" sz="2000" dirty="0"/>
              <a:t>U</a:t>
            </a:r>
            <a:r>
              <a:rPr lang="en-US" altLang="en-US" sz="2000" dirty="0"/>
              <a:t>se existing functions as building blocks for new programs</a:t>
            </a:r>
            <a:endParaRPr lang="tr-TR" altLang="en-US" sz="2000" dirty="0"/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Avoid code repetition</a:t>
            </a:r>
            <a:endParaRPr lang="tr-TR" altLang="en-US" sz="2000" dirty="0"/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Abstraction - hide internal details (library functions)</a:t>
            </a:r>
          </a:p>
          <a:p>
            <a:pPr marL="457200" lvl="1" indent="0">
              <a:lnSpc>
                <a:spcPct val="90000"/>
              </a:lnSpc>
              <a:buNone/>
            </a:pPr>
            <a:endParaRPr lang="en-US" altLang="en-US" sz="2000" dirty="0"/>
          </a:p>
          <a:p>
            <a:pPr>
              <a:lnSpc>
                <a:spcPct val="90000"/>
              </a:lnSpc>
            </a:pPr>
            <a:endParaRPr lang="en-US" altLang="en-US" sz="2000" dirty="0"/>
          </a:p>
        </p:txBody>
      </p:sp>
      <p:pic>
        <p:nvPicPr>
          <p:cNvPr id="72" name="Graphic 71" descr="Gears">
            <a:extLst>
              <a:ext uri="{FF2B5EF4-FFF2-40B4-BE49-F238E27FC236}">
                <a16:creationId xmlns:a16="http://schemas.microsoft.com/office/drawing/2014/main" id="{805FACA4-833D-4E0D-BD5A-C4BF8DF04B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01116" y="2492376"/>
            <a:ext cx="3563372" cy="3563372"/>
          </a:xfrm>
          <a:prstGeom prst="rect">
            <a:avLst/>
          </a:prstGeom>
        </p:spPr>
      </p:pic>
      <p:sp>
        <p:nvSpPr>
          <p:cNvPr id="7172" name="Slide Number Placeholder 3">
            <a:extLst>
              <a:ext uri="{FF2B5EF4-FFF2-40B4-BE49-F238E27FC236}">
                <a16:creationId xmlns:a16="http://schemas.microsoft.com/office/drawing/2014/main" id="{7A3BB87F-2D8F-6D49-8597-6392620FF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30718" y="6382512"/>
            <a:ext cx="514350" cy="320040"/>
          </a:xfrm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spcAft>
                <a:spcPts val="600"/>
              </a:spcAft>
              <a:buFontTx/>
              <a:buNone/>
            </a:pPr>
            <a:fld id="{9FD3DB16-8793-C142-8D7D-C0EA3B2A4A6D}" type="slidenum">
              <a:rPr lang="en-US" altLang="en-US" sz="900"/>
              <a:pPr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3</a:t>
            </a:fld>
            <a:endParaRPr lang="en-US" altLang="en-US" sz="9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1022350"/>
            <a:ext cx="532209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837744"/>
            <a:ext cx="302419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495" y="640894"/>
            <a:ext cx="126206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17402" y="635716"/>
            <a:ext cx="246459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041" y="635715"/>
            <a:ext cx="8180897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702378-77F0-3544-BB63-EABEA3596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879" y="800392"/>
            <a:ext cx="7698523" cy="1212102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Arguments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F71DA-1C65-684C-948C-A0BF602D0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5718" y="2490436"/>
            <a:ext cx="7281746" cy="3567173"/>
          </a:xfrm>
        </p:spPr>
        <p:txBody>
          <a:bodyPr anchor="ctr">
            <a:normAutofit/>
          </a:bodyPr>
          <a:lstStyle/>
          <a:p>
            <a:r>
              <a:rPr lang="en-US" sz="2100" b="1" i="1"/>
              <a:t>pass-by-assignment use copies</a:t>
            </a:r>
            <a:endParaRPr lang="en-US" sz="2100"/>
          </a:p>
          <a:p>
            <a:r>
              <a:rPr lang="en-US" sz="2100"/>
              <a:t>Modifications inside functions:</a:t>
            </a:r>
          </a:p>
          <a:p>
            <a:pPr lvl="1"/>
            <a:r>
              <a:rPr lang="en-US" sz="2100"/>
              <a:t>If the object is </a:t>
            </a:r>
            <a:r>
              <a:rPr lang="en-US" sz="2100" b="1"/>
              <a:t>immutable</a:t>
            </a:r>
            <a:r>
              <a:rPr lang="en-US" sz="2100"/>
              <a:t>, such as a string or integer, then the modification is limited to inside the function. The original argument object unchanged.</a:t>
            </a:r>
          </a:p>
          <a:p>
            <a:pPr lvl="1"/>
            <a:r>
              <a:rPr lang="en-US" sz="2100"/>
              <a:t>If the object is </a:t>
            </a:r>
            <a:r>
              <a:rPr lang="en-US" sz="2100" b="1"/>
              <a:t>mutable</a:t>
            </a:r>
            <a:r>
              <a:rPr lang="en-US" sz="2100"/>
              <a:t>, then in-place modification of the object can be seen outside the scope of the function. </a:t>
            </a:r>
          </a:p>
          <a:p>
            <a:endParaRPr lang="en-US" sz="21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81E25-2539-D14C-AC28-A420FE029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30718" y="6382512"/>
            <a:ext cx="514350" cy="32004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CA977B1-C0AD-BE47-88B7-959B94416C9A}" type="slidenum">
              <a:rPr lang="en-US" altLang="en-US" sz="900"/>
              <a:pPr>
                <a:spcAft>
                  <a:spcPts val="600"/>
                </a:spcAft>
              </a:pPr>
              <a:t>30</a:t>
            </a:fld>
            <a:endParaRPr lang="en-US" altLang="en-US" sz="900"/>
          </a:p>
        </p:txBody>
      </p:sp>
    </p:spTree>
    <p:extLst>
      <p:ext uri="{BB962C8B-B14F-4D97-AF65-F5344CB8AC3E}">
        <p14:creationId xmlns:p14="http://schemas.microsoft.com/office/powerpoint/2010/main" val="35060974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6700" y="0"/>
            <a:ext cx="8610371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3FD126-2B65-E141-852E-B7797C56E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419" y="826680"/>
            <a:ext cx="7375161" cy="1325563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Mutable vs immutable arguments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720DD-6B8E-3441-943A-B4874087F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4419" y="3092970"/>
            <a:ext cx="7375161" cy="26939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nums=[1,2,3]</a:t>
            </a:r>
          </a:p>
          <a:p>
            <a:pPr marL="0" indent="0">
              <a:buNone/>
            </a:pPr>
            <a:r>
              <a:rPr lang="en-US" sz="17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change_immutable(y):</a:t>
            </a:r>
          </a:p>
          <a:p>
            <a:pPr marL="0" indent="0">
              <a:buNone/>
            </a:pPr>
            <a:r>
              <a:rPr lang="en-US" sz="17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y=0</a:t>
            </a:r>
          </a:p>
          <a:p>
            <a:pPr marL="0" indent="0">
              <a:buNone/>
            </a:pPr>
            <a:endParaRPr lang="en-US" sz="17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7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change_mutable(y):</a:t>
            </a:r>
          </a:p>
          <a:p>
            <a:pPr marL="0" indent="0">
              <a:buNone/>
            </a:pPr>
            <a:r>
              <a:rPr lang="en-US" sz="17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y[0]=0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1AFF88-A08B-5E47-A0EC-A38CFA1C6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19447" y="6223702"/>
            <a:ext cx="428046" cy="31406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CA977B1-C0AD-BE47-88B7-959B94416C9A}" type="slidenum">
              <a:rPr lang="en-US" altLang="en-US" sz="900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31</a:t>
            </a:fld>
            <a:endParaRPr lang="en-US" altLang="en-US" sz="900">
              <a:solidFill>
                <a:srgbClr val="898989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2A3530-D5D2-EA41-9CC0-C231E47971A5}"/>
              </a:ext>
            </a:extLst>
          </p:cNvPr>
          <p:cNvSpPr/>
          <p:nvPr/>
        </p:nvSpPr>
        <p:spPr>
          <a:xfrm>
            <a:off x="4680520" y="3712964"/>
            <a:ext cx="4391472" cy="2693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&gt;&gt;&gt; </a:t>
            </a:r>
            <a:r>
              <a:rPr lang="en-US" dirty="0" err="1"/>
              <a:t>change_immutable</a:t>
            </a:r>
            <a:r>
              <a:rPr lang="en-US" dirty="0"/>
              <a:t>(</a:t>
            </a:r>
            <a:r>
              <a:rPr lang="en-US" dirty="0" err="1"/>
              <a:t>nums</a:t>
            </a:r>
            <a:r>
              <a:rPr lang="en-US" dirty="0"/>
              <a:t>[0])</a:t>
            </a:r>
            <a:endParaRPr lang="en-US"/>
          </a:p>
          <a:p>
            <a:pPr>
              <a:spcAft>
                <a:spcPts val="600"/>
              </a:spcAft>
            </a:pPr>
            <a:r>
              <a:rPr lang="en-US" dirty="0"/>
              <a:t>&gt;&gt;&gt; </a:t>
            </a:r>
            <a:r>
              <a:rPr lang="en-US" dirty="0" err="1"/>
              <a:t>nums</a:t>
            </a:r>
            <a:endParaRPr lang="en-US"/>
          </a:p>
          <a:p>
            <a:pPr>
              <a:spcAft>
                <a:spcPts val="600"/>
              </a:spcAft>
            </a:pPr>
            <a:r>
              <a:rPr lang="en-US" dirty="0"/>
              <a:t>[1, 2, 3]</a:t>
            </a:r>
            <a:endParaRPr lang="en-US"/>
          </a:p>
          <a:p>
            <a:pPr>
              <a:spcAft>
                <a:spcPts val="600"/>
              </a:spcAft>
            </a:pPr>
            <a:r>
              <a:rPr lang="en-US" dirty="0"/>
              <a:t>&gt;&gt;&gt; </a:t>
            </a:r>
            <a:r>
              <a:rPr lang="en-US" dirty="0" err="1"/>
              <a:t>change_mutable</a:t>
            </a:r>
            <a:r>
              <a:rPr lang="en-US" dirty="0"/>
              <a:t>(</a:t>
            </a:r>
            <a:r>
              <a:rPr lang="en-US" dirty="0" err="1"/>
              <a:t>nums</a:t>
            </a:r>
            <a:r>
              <a:rPr lang="en-US" dirty="0"/>
              <a:t>)</a:t>
            </a:r>
            <a:endParaRPr lang="en-US"/>
          </a:p>
          <a:p>
            <a:pPr>
              <a:spcAft>
                <a:spcPts val="600"/>
              </a:spcAft>
            </a:pPr>
            <a:r>
              <a:rPr lang="en-US" dirty="0"/>
              <a:t>&gt;&gt;&gt; </a:t>
            </a:r>
            <a:r>
              <a:rPr lang="en-US" dirty="0" err="1"/>
              <a:t>nums</a:t>
            </a:r>
            <a:endParaRPr lang="en-US"/>
          </a:p>
          <a:p>
            <a:pPr>
              <a:spcAft>
                <a:spcPts val="600"/>
              </a:spcAft>
            </a:pPr>
            <a:r>
              <a:rPr lang="en-US" dirty="0"/>
              <a:t>[0, 2, 3]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8019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E5208-FDCA-B544-B993-E0AECB799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Keyword arguments and default parameter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426E0-6C3A-2847-AA17-59E7B17FE5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Hard to remember arguments and their order</a:t>
            </a:r>
          </a:p>
          <a:p>
            <a:r>
              <a:rPr lang="en-US" sz="2400" dirty="0"/>
              <a:t>Use keywords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Keywords can come after positional arguments</a:t>
            </a:r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6EE13-EFC6-1C46-B8B0-DD96AF175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977B1-C0AD-BE47-88B7-959B94416C9A}" type="slidenum">
              <a:rPr lang="en-US" altLang="en-US" smtClean="0"/>
              <a:pPr/>
              <a:t>32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A493B8-4D13-8840-9451-B9D5A8768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2819364"/>
            <a:ext cx="8560587" cy="16897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159A12-0463-F541-B4A7-B188C70BA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4975572"/>
            <a:ext cx="6337250" cy="1477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4657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1022350"/>
            <a:ext cx="532209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837744"/>
            <a:ext cx="302419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495" y="640894"/>
            <a:ext cx="126206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17402" y="635716"/>
            <a:ext cx="246459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041" y="635715"/>
            <a:ext cx="8180897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A5D53E-10D9-6541-BE4B-71816F90E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879" y="800392"/>
            <a:ext cx="7698523" cy="1212102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Default parameter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D4F59-0051-6C4A-B8B8-87A3EA34C2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5718" y="2490436"/>
            <a:ext cx="7281746" cy="3567173"/>
          </a:xfrm>
        </p:spPr>
        <p:txBody>
          <a:bodyPr anchor="ctr">
            <a:normAutofit/>
          </a:bodyPr>
          <a:lstStyle/>
          <a:p>
            <a:r>
              <a:rPr lang="en-US" sz="2100"/>
              <a:t>Optional parameters</a:t>
            </a:r>
          </a:p>
          <a:p>
            <a:r>
              <a:rPr lang="en-US" sz="2100"/>
              <a:t>Use default values</a:t>
            </a:r>
          </a:p>
          <a:p>
            <a:r>
              <a:rPr lang="en-US" sz="2100"/>
              <a:t>If parameter is given use that one otherwise use default value</a:t>
            </a:r>
          </a:p>
          <a:p>
            <a:r>
              <a:rPr lang="en-US" sz="2100"/>
              <a:t>Come after positional</a:t>
            </a:r>
          </a:p>
          <a:p>
            <a:pPr marL="0" indent="0">
              <a:buNone/>
            </a:pPr>
            <a:endParaRPr lang="en-US" sz="21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D7E6D1-D2E0-1146-9BE1-7792BA2FA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30718" y="6382512"/>
            <a:ext cx="514350" cy="32004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CA977B1-C0AD-BE47-88B7-959B94416C9A}" type="slidenum">
              <a:rPr lang="en-US" altLang="en-US" sz="900"/>
              <a:pPr>
                <a:spcAft>
                  <a:spcPts val="600"/>
                </a:spcAft>
              </a:pPr>
              <a:t>33</a:t>
            </a:fld>
            <a:endParaRPr lang="en-US" altLang="en-US" sz="900"/>
          </a:p>
        </p:txBody>
      </p:sp>
    </p:spTree>
    <p:extLst>
      <p:ext uri="{BB962C8B-B14F-4D97-AF65-F5344CB8AC3E}">
        <p14:creationId xmlns:p14="http://schemas.microsoft.com/office/powerpoint/2010/main" val="27548993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DB69E-5137-B346-8FD1-0D966B229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parameter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28A40-8DBE-C94E-BA7C-CCCC23EF5B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96" y="1981200"/>
            <a:ext cx="4824536" cy="4114800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def text(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txt,bold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=0,italic=0):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if bold==1: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print('Bold')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if italic==1: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print('italic')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print(txt)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7A275-F599-4648-BF5A-4EF82AD9A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977B1-C0AD-BE47-88B7-959B94416C9A}" type="slidenum">
              <a:rPr lang="en-US" altLang="en-US" smtClean="0"/>
              <a:pPr/>
              <a:t>34</a:t>
            </a:fld>
            <a:endParaRPr lang="en-US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BB8752-50C3-554E-8589-4370D3DB3D34}"/>
              </a:ext>
            </a:extLst>
          </p:cNvPr>
          <p:cNvSpPr/>
          <p:nvPr/>
        </p:nvSpPr>
        <p:spPr>
          <a:xfrm>
            <a:off x="5436096" y="2172920"/>
            <a:ext cx="367240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&gt;&gt;&gt; text('Zeynep')</a:t>
            </a:r>
          </a:p>
          <a:p>
            <a:r>
              <a:rPr lang="en-US" dirty="0"/>
              <a:t>Zeynep</a:t>
            </a:r>
          </a:p>
          <a:p>
            <a:r>
              <a:rPr lang="en-US" dirty="0"/>
              <a:t>&gt;&gt;&gt; text('zeynep',1)</a:t>
            </a:r>
          </a:p>
          <a:p>
            <a:r>
              <a:rPr lang="en-US" dirty="0"/>
              <a:t>Bold</a:t>
            </a:r>
          </a:p>
          <a:p>
            <a:r>
              <a:rPr lang="en-US" dirty="0" err="1"/>
              <a:t>zeynep</a:t>
            </a:r>
            <a:endParaRPr lang="en-US" dirty="0"/>
          </a:p>
          <a:p>
            <a:r>
              <a:rPr lang="en-US" dirty="0"/>
              <a:t>&gt;&gt;&gt; text('Zeynep',1,1)</a:t>
            </a:r>
          </a:p>
          <a:p>
            <a:r>
              <a:rPr lang="en-US" dirty="0"/>
              <a:t>Bold</a:t>
            </a:r>
          </a:p>
          <a:p>
            <a:r>
              <a:rPr lang="en-US" dirty="0"/>
              <a:t>italic</a:t>
            </a:r>
          </a:p>
          <a:p>
            <a:r>
              <a:rPr lang="en-US" dirty="0"/>
              <a:t>Zeynep</a:t>
            </a:r>
          </a:p>
        </p:txBody>
      </p:sp>
    </p:spTree>
    <p:extLst>
      <p:ext uri="{BB962C8B-B14F-4D97-AF65-F5344CB8AC3E}">
        <p14:creationId xmlns:p14="http://schemas.microsoft.com/office/powerpoint/2010/main" val="137962816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1022350"/>
            <a:ext cx="532209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837744"/>
            <a:ext cx="302419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495" y="640894"/>
            <a:ext cx="126206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17402" y="635716"/>
            <a:ext cx="246459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041" y="635715"/>
            <a:ext cx="8180897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9C3659-A8DB-574C-9737-86C23E1BD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879" y="800392"/>
            <a:ext cx="7698523" cy="1212102"/>
          </a:xfrm>
        </p:spPr>
        <p:txBody>
          <a:bodyPr>
            <a:normAutofit/>
          </a:bodyPr>
          <a:lstStyle/>
          <a:p>
            <a:r>
              <a:rPr lang="en-US" sz="3500" b="1">
                <a:solidFill>
                  <a:srgbClr val="FFFFFF"/>
                </a:solidFill>
              </a:rPr>
              <a:t>Arbitrary arguments</a:t>
            </a:r>
            <a:endParaRPr lang="en-US" sz="35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9CB48-234E-C44E-987A-4F1FD3736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5718" y="2490436"/>
            <a:ext cx="7281746" cy="3567173"/>
          </a:xfrm>
        </p:spPr>
        <p:txBody>
          <a:bodyPr anchor="ctr">
            <a:normAutofit/>
          </a:bodyPr>
          <a:lstStyle/>
          <a:p>
            <a:r>
              <a:rPr lang="en-US" sz="2100"/>
              <a:t>Sometimes a programmer doesn't know how many arguments a function requires. </a:t>
            </a:r>
          </a:p>
          <a:p>
            <a:r>
              <a:rPr lang="en-US" sz="2100"/>
              <a:t>A function definition can include a </a:t>
            </a:r>
            <a:r>
              <a:rPr lang="en-US" sz="2100" b="1" i="1"/>
              <a:t>*args</a:t>
            </a:r>
            <a:r>
              <a:rPr lang="en-US" sz="2100"/>
              <a:t> parameter that collects optional positional parameters into an </a:t>
            </a:r>
            <a:r>
              <a:rPr lang="en-US" sz="2100" b="1" i="1"/>
              <a:t>arbitrary argument list</a:t>
            </a:r>
            <a:r>
              <a:rPr lang="en-US" sz="2100"/>
              <a:t> tuple.</a:t>
            </a:r>
          </a:p>
          <a:p>
            <a:pPr marL="0" indent="0">
              <a:buNone/>
            </a:pPr>
            <a:br>
              <a:rPr lang="en-US" sz="2100"/>
            </a:br>
            <a:endParaRPr lang="en-US" sz="2100"/>
          </a:p>
          <a:p>
            <a:endParaRPr lang="en-US" sz="21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5C8C1B-FEF1-8648-BC0E-33D56B289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30718" y="6382512"/>
            <a:ext cx="514350" cy="32004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CA977B1-C0AD-BE47-88B7-959B94416C9A}" type="slidenum">
              <a:rPr lang="en-US" altLang="en-US" sz="900"/>
              <a:pPr>
                <a:spcAft>
                  <a:spcPts val="600"/>
                </a:spcAft>
              </a:pPr>
              <a:t>35</a:t>
            </a:fld>
            <a:endParaRPr lang="en-US" altLang="en-US" sz="900"/>
          </a:p>
        </p:txBody>
      </p:sp>
    </p:spTree>
    <p:extLst>
      <p:ext uri="{BB962C8B-B14F-4D97-AF65-F5344CB8AC3E}">
        <p14:creationId xmlns:p14="http://schemas.microsoft.com/office/powerpoint/2010/main" val="21110728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E8261-481A-7447-963A-17CA7F7F0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Arbitrary arguments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66329D-80D1-284A-BA6A-0D1AAE6D7D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981200"/>
            <a:ext cx="4320480" cy="41148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def course(c1,*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print(c1)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if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 &gt; 0: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for c in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print(c)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AC873-8FF7-BA4A-BF2B-3E3E0534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977B1-C0AD-BE47-88B7-959B94416C9A}" type="slidenum">
              <a:rPr lang="en-US" altLang="en-US" smtClean="0"/>
              <a:pPr/>
              <a:t>36</a:t>
            </a:fld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96036DB-4DD3-7A42-9F68-72156930C5F9}"/>
              </a:ext>
            </a:extLst>
          </p:cNvPr>
          <p:cNvSpPr/>
          <p:nvPr/>
        </p:nvSpPr>
        <p:spPr>
          <a:xfrm>
            <a:off x="5138464" y="2204864"/>
            <a:ext cx="389803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&gt;&gt;&gt; course('</a:t>
            </a:r>
            <a:r>
              <a:rPr lang="en-US" dirty="0" err="1"/>
              <a:t>Python','Java</a:t>
            </a:r>
            <a:r>
              <a:rPr lang="en-US" dirty="0"/>
              <a:t>')</a:t>
            </a:r>
          </a:p>
          <a:p>
            <a:r>
              <a:rPr lang="en-US" dirty="0"/>
              <a:t>Python</a:t>
            </a:r>
          </a:p>
          <a:p>
            <a:r>
              <a:rPr lang="en-US" dirty="0"/>
              <a:t>Java</a:t>
            </a:r>
          </a:p>
          <a:p>
            <a:r>
              <a:rPr lang="en-US" dirty="0"/>
              <a:t>&gt;&gt;&gt; course('Python')</a:t>
            </a:r>
          </a:p>
          <a:p>
            <a:r>
              <a:rPr lang="en-US" dirty="0"/>
              <a:t>Python</a:t>
            </a:r>
          </a:p>
        </p:txBody>
      </p:sp>
    </p:spTree>
    <p:extLst>
      <p:ext uri="{BB962C8B-B14F-4D97-AF65-F5344CB8AC3E}">
        <p14:creationId xmlns:p14="http://schemas.microsoft.com/office/powerpoint/2010/main" val="22793579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1022350"/>
            <a:ext cx="532209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837744"/>
            <a:ext cx="302419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495" y="640894"/>
            <a:ext cx="126206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17402" y="635716"/>
            <a:ext cx="246459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041" y="635715"/>
            <a:ext cx="8180897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F5944F-DD29-0C46-BBB0-768A66314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879" y="800392"/>
            <a:ext cx="7698523" cy="1212102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Keyword arguments as dict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5B3C3-6216-2744-8043-755A4793CF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5718" y="2490436"/>
            <a:ext cx="7281746" cy="3567173"/>
          </a:xfrm>
        </p:spPr>
        <p:txBody>
          <a:bodyPr anchor="ctr">
            <a:normAutofit/>
          </a:bodyPr>
          <a:lstStyle/>
          <a:p>
            <a:r>
              <a:rPr lang="en-US" sz="2100"/>
              <a:t>Adding a final function parameter of </a:t>
            </a:r>
            <a:r>
              <a:rPr lang="en-US" sz="2100" b="1" i="1"/>
              <a:t>**kwargs</a:t>
            </a:r>
            <a:r>
              <a:rPr lang="en-US" sz="2100"/>
              <a:t> creates a dictionary containing "extra" arguments not defined in the function definition; </a:t>
            </a:r>
          </a:p>
          <a:p>
            <a:r>
              <a:rPr lang="en-US" sz="2100"/>
              <a:t>kwargs is short for </a:t>
            </a:r>
            <a:r>
              <a:rPr lang="en-US" sz="2100" b="1" i="1"/>
              <a:t>keyword arguments</a:t>
            </a:r>
            <a:r>
              <a:rPr lang="en-US" sz="2100"/>
              <a:t>. The keys of the dictionary are the parameter names specified in the function call.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1C7295-BA5A-7741-999E-D6BEA5AB6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30718" y="6382512"/>
            <a:ext cx="514350" cy="32004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CA977B1-C0AD-BE47-88B7-959B94416C9A}" type="slidenum">
              <a:rPr lang="en-US" altLang="en-US" sz="900" smtClean="0"/>
              <a:pPr>
                <a:spcAft>
                  <a:spcPts val="600"/>
                </a:spcAft>
              </a:pPr>
              <a:t>37</a:t>
            </a:fld>
            <a:endParaRPr lang="en-US" altLang="en-US" sz="900"/>
          </a:p>
        </p:txBody>
      </p:sp>
    </p:spTree>
    <p:extLst>
      <p:ext uri="{BB962C8B-B14F-4D97-AF65-F5344CB8AC3E}">
        <p14:creationId xmlns:p14="http://schemas.microsoft.com/office/powerpoint/2010/main" val="19831513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F9698-55DC-BF45-84AB-E9B3AE718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**</a:t>
            </a:r>
            <a:r>
              <a:rPr lang="en-US" dirty="0" err="1"/>
              <a:t>kwargs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F5B906-F9FC-F646-A7A5-1C0A24CE9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977B1-C0AD-BE47-88B7-959B94416C9A}" type="slidenum">
              <a:rPr lang="en-US" altLang="en-US" smtClean="0"/>
              <a:pPr/>
              <a:t>38</a:t>
            </a:fld>
            <a:endParaRPr lang="en-US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6458CF-97C6-8B45-BCD0-CC339EC29183}"/>
              </a:ext>
            </a:extLst>
          </p:cNvPr>
          <p:cNvSpPr/>
          <p:nvPr/>
        </p:nvSpPr>
        <p:spPr>
          <a:xfrm>
            <a:off x="685800" y="4667652"/>
            <a:ext cx="806266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cs typeface="Times New Roman" panose="02020603050405020304" pitchFamily="18" charset="0"/>
              </a:rPr>
              <a:t>course_cat</a:t>
            </a:r>
            <a:r>
              <a:rPr lang="en-US" dirty="0">
                <a:cs typeface="Times New Roman" panose="02020603050405020304" pitchFamily="18" charset="0"/>
              </a:rPr>
              <a:t>('</a:t>
            </a:r>
            <a:r>
              <a:rPr lang="en-US" dirty="0" err="1">
                <a:cs typeface="Times New Roman" panose="02020603050405020304" pitchFamily="18" charset="0"/>
              </a:rPr>
              <a:t>C',Java</a:t>
            </a:r>
            <a:r>
              <a:rPr lang="en-US" dirty="0">
                <a:cs typeface="Times New Roman" panose="02020603050405020304" pitchFamily="18" charset="0"/>
              </a:rPr>
              <a:t>='</a:t>
            </a:r>
            <a:r>
              <a:rPr lang="en-US" dirty="0" err="1">
                <a:cs typeface="Times New Roman" panose="02020603050405020304" pitchFamily="18" charset="0"/>
              </a:rPr>
              <a:t>prog',Discrete</a:t>
            </a:r>
            <a:r>
              <a:rPr lang="en-US" dirty="0">
                <a:cs typeface="Times New Roman" panose="02020603050405020304" pitchFamily="18" charset="0"/>
              </a:rPr>
              <a:t>='math')</a:t>
            </a:r>
          </a:p>
          <a:p>
            <a:r>
              <a:rPr lang="en-US" dirty="0">
                <a:cs typeface="Times New Roman" panose="02020603050405020304" pitchFamily="18" charset="0"/>
              </a:rPr>
              <a:t>C</a:t>
            </a:r>
          </a:p>
          <a:p>
            <a:r>
              <a:rPr lang="en-US" dirty="0">
                <a:cs typeface="Times New Roman" panose="02020603050405020304" pitchFamily="18" charset="0"/>
              </a:rPr>
              <a:t>Java : prog</a:t>
            </a:r>
          </a:p>
          <a:p>
            <a:r>
              <a:rPr lang="en-US" dirty="0">
                <a:cs typeface="Times New Roman" panose="02020603050405020304" pitchFamily="18" charset="0"/>
              </a:rPr>
              <a:t>Discrete : math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A3275A8-F611-4243-9885-C9E7B9758DF7}"/>
              </a:ext>
            </a:extLst>
          </p:cNvPr>
          <p:cNvSpPr/>
          <p:nvPr/>
        </p:nvSpPr>
        <p:spPr>
          <a:xfrm>
            <a:off x="685800" y="2190348"/>
            <a:ext cx="741459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course_cat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(c1,**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kwargs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print(c1)</a:t>
            </a:r>
          </a:p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  for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c,ct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kwargs.items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print(c,':',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ct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995319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1022350"/>
            <a:ext cx="532209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837744"/>
            <a:ext cx="302419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495" y="640894"/>
            <a:ext cx="126206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17402" y="635716"/>
            <a:ext cx="246459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041" y="635715"/>
            <a:ext cx="8180897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DCCEB6-A435-324D-AA89-D5213B0D7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879" y="800392"/>
            <a:ext cx="7698523" cy="1212102"/>
          </a:xfrm>
        </p:spPr>
        <p:txBody>
          <a:bodyPr>
            <a:normAutofit/>
          </a:bodyPr>
          <a:lstStyle/>
          <a:p>
            <a:r>
              <a:rPr lang="en-US" sz="3500" b="1">
                <a:solidFill>
                  <a:srgbClr val="FFFFFF"/>
                </a:solidFill>
              </a:rPr>
              <a:t>Multiple function outputs</a:t>
            </a:r>
            <a:endParaRPr lang="en-US" sz="35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172C1-A664-8646-885E-23970E549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5718" y="2490436"/>
            <a:ext cx="7281746" cy="3567173"/>
          </a:xfrm>
        </p:spPr>
        <p:txBody>
          <a:bodyPr anchor="ctr">
            <a:normAutofit/>
          </a:bodyPr>
          <a:lstStyle/>
          <a:p>
            <a:r>
              <a:rPr lang="en-US" sz="2100"/>
              <a:t>Use a tuple to return more than one value</a:t>
            </a:r>
          </a:p>
          <a:p>
            <a:r>
              <a:rPr lang="en-US" sz="2100"/>
              <a:t>If fun multiple has a return x,y,z then </a:t>
            </a:r>
          </a:p>
          <a:p>
            <a:r>
              <a:rPr lang="en-US" sz="2100"/>
              <a:t>a,b,c=multiple()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5FE5C9-3A5C-D542-88BD-58BE1DB18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30718" y="6382512"/>
            <a:ext cx="514350" cy="32004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CA977B1-C0AD-BE47-88B7-959B94416C9A}" type="slidenum">
              <a:rPr lang="en-US" altLang="en-US" sz="900" smtClean="0"/>
              <a:pPr>
                <a:spcAft>
                  <a:spcPts val="600"/>
                </a:spcAft>
              </a:pPr>
              <a:t>39</a:t>
            </a:fld>
            <a:endParaRPr lang="en-US" altLang="en-US" sz="900"/>
          </a:p>
        </p:txBody>
      </p:sp>
    </p:spTree>
    <p:extLst>
      <p:ext uri="{BB962C8B-B14F-4D97-AF65-F5344CB8AC3E}">
        <p14:creationId xmlns:p14="http://schemas.microsoft.com/office/powerpoint/2010/main" val="486897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>
            <a:extLst>
              <a:ext uri="{FF2B5EF4-FFF2-40B4-BE49-F238E27FC236}">
                <a16:creationId xmlns:a16="http://schemas.microsoft.com/office/drawing/2014/main" id="{F07116DD-66A7-E648-9982-C9FDCDA8E6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24072" y="629268"/>
            <a:ext cx="4939868" cy="1286160"/>
          </a:xfrm>
        </p:spPr>
        <p:txBody>
          <a:bodyPr anchor="b">
            <a:normAutofit/>
          </a:bodyPr>
          <a:lstStyle/>
          <a:p>
            <a:r>
              <a:rPr lang="en-US" altLang="en-US" dirty="0"/>
              <a:t>Program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58C0F9-972C-493C-A010-AE9E94E13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4073" y="2438400"/>
            <a:ext cx="4939867" cy="3785419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en-US" sz="1700"/>
              <a:t>Functions</a:t>
            </a:r>
          </a:p>
          <a:p>
            <a:pPr lvl="1">
              <a:defRPr/>
            </a:pPr>
            <a:r>
              <a:rPr lang="en-US" sz="1700"/>
              <a:t>named series of statements.</a:t>
            </a:r>
            <a:endParaRPr lang="en-US" altLang="en-US" sz="1700"/>
          </a:p>
          <a:p>
            <a:pPr lvl="1">
              <a:defRPr/>
            </a:pPr>
            <a:r>
              <a:rPr lang="en-US" altLang="en-US" sz="1700"/>
              <a:t>Programs combine user-defined functions with library functions</a:t>
            </a:r>
          </a:p>
          <a:p>
            <a:pPr>
              <a:defRPr/>
            </a:pPr>
            <a:r>
              <a:rPr lang="en-US" altLang="en-US" sz="1700"/>
              <a:t>Function calls</a:t>
            </a:r>
          </a:p>
          <a:p>
            <a:pPr lvl="1">
              <a:defRPr/>
            </a:pPr>
            <a:r>
              <a:rPr lang="en-US" altLang="en-US" sz="1700"/>
              <a:t>Invoking functions</a:t>
            </a:r>
          </a:p>
          <a:p>
            <a:pPr lvl="2">
              <a:defRPr/>
            </a:pPr>
            <a:r>
              <a:rPr lang="en-US" altLang="en-US" sz="1700"/>
              <a:t>Provide function name and arguments (data)</a:t>
            </a:r>
          </a:p>
          <a:p>
            <a:pPr lvl="2">
              <a:defRPr/>
            </a:pPr>
            <a:r>
              <a:rPr lang="en-US" altLang="en-US" sz="1700"/>
              <a:t>Function performs operations or manipulations</a:t>
            </a:r>
          </a:p>
          <a:p>
            <a:pPr lvl="2">
              <a:defRPr/>
            </a:pPr>
            <a:r>
              <a:rPr lang="en-US" altLang="en-US" sz="1700"/>
              <a:t>Function returns results</a:t>
            </a:r>
          </a:p>
          <a:p>
            <a:pPr marL="0" indent="0">
              <a:buFontTx/>
              <a:buNone/>
              <a:defRPr/>
            </a:pPr>
            <a:endParaRPr lang="en-US" sz="1700"/>
          </a:p>
        </p:txBody>
      </p:sp>
      <p:pic>
        <p:nvPicPr>
          <p:cNvPr id="8198" name="Picture 8197">
            <a:extLst>
              <a:ext uri="{FF2B5EF4-FFF2-40B4-BE49-F238E27FC236}">
                <a16:creationId xmlns:a16="http://schemas.microsoft.com/office/drawing/2014/main" id="{99066360-C105-43C6-9698-6C81AE1B02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797" r="31364" b="-1"/>
          <a:stretch/>
        </p:blipFill>
        <p:spPr>
          <a:xfrm>
            <a:off x="20" y="10"/>
            <a:ext cx="3476673" cy="6857990"/>
          </a:xfrm>
          <a:prstGeom prst="rect">
            <a:avLst/>
          </a:prstGeom>
          <a:effectLst/>
        </p:spPr>
      </p:pic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10700" y="2115117"/>
            <a:ext cx="4732020" cy="0"/>
          </a:xfrm>
          <a:prstGeom prst="line">
            <a:avLst/>
          </a:prstGeom>
          <a:ln w="19050">
            <a:solidFill>
              <a:srgbClr val="DFE3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F59F7E5B-144E-5141-8F32-71E53CE9D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25281" y="6356350"/>
            <a:ext cx="890069" cy="365125"/>
          </a:xfrm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fld id="{1A27FDD9-3180-104E-BB1D-590F8A716904}" type="slidenum">
              <a:rPr lang="en-US" altLang="en-US" sz="1800"/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4</a:t>
            </a:fld>
            <a:endParaRPr lang="en-US" altLang="en-US" sz="18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lide Number Placeholder 3">
            <a:extLst>
              <a:ext uri="{FF2B5EF4-FFF2-40B4-BE49-F238E27FC236}">
                <a16:creationId xmlns:a16="http://schemas.microsoft.com/office/drawing/2014/main" id="{A3D49F7B-0BE1-3249-BD9D-737F3FBFF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E1A8F58A-F50B-7345-9E9F-DBAE50DA74A9}" type="slidenum">
              <a:rPr lang="en-US" altLang="en-US" sz="1400" smtClean="0"/>
              <a:pPr/>
              <a:t>40</a:t>
            </a:fld>
            <a:endParaRPr lang="en-US" altLang="en-US" sz="1400"/>
          </a:p>
        </p:txBody>
      </p:sp>
      <p:pic>
        <p:nvPicPr>
          <p:cNvPr id="88067" name="Picture 4">
            <a:extLst>
              <a:ext uri="{FF2B5EF4-FFF2-40B4-BE49-F238E27FC236}">
                <a16:creationId xmlns:a16="http://schemas.microsoft.com/office/drawing/2014/main" id="{8ED0EE2F-ED1C-A040-B9F0-BD897CFDFD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844"/>
            <a:ext cx="9144000" cy="590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C066E3-5E70-9E40-BFE3-8FC9A91FE3E3}"/>
              </a:ext>
            </a:extLst>
          </p:cNvPr>
          <p:cNvSpPr txBox="1"/>
          <p:nvPr/>
        </p:nvSpPr>
        <p:spPr>
          <a:xfrm>
            <a:off x="3017520" y="-27384"/>
            <a:ext cx="41537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Challenge: Draw Pascal triangle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>
            <a:extLst>
              <a:ext uri="{FF2B5EF4-FFF2-40B4-BE49-F238E27FC236}">
                <a16:creationId xmlns:a16="http://schemas.microsoft.com/office/drawing/2014/main" id="{21C2EE84-825C-9249-B0DA-3CE1799642B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76275" y="190500"/>
            <a:ext cx="7772400" cy="1143000"/>
          </a:xfrm>
        </p:spPr>
        <p:txBody>
          <a:bodyPr/>
          <a:lstStyle/>
          <a:p>
            <a:r>
              <a:rPr lang="en-US" altLang="en-US" dirty="0"/>
              <a:t>Program Modules</a:t>
            </a:r>
          </a:p>
        </p:txBody>
      </p:sp>
      <p:sp>
        <p:nvSpPr>
          <p:cNvPr id="9219" name="Content Placeholder 2">
            <a:extLst>
              <a:ext uri="{FF2B5EF4-FFF2-40B4-BE49-F238E27FC236}">
                <a16:creationId xmlns:a16="http://schemas.microsoft.com/office/drawing/2014/main" id="{228786C7-694C-F442-A6C9-52F0B122F05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50825" y="1412875"/>
            <a:ext cx="8785225" cy="4835525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400"/>
              <a:t>Function call analogy: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Boss asks worker to complete task</a:t>
            </a:r>
          </a:p>
          <a:p>
            <a:pPr lvl="2">
              <a:lnSpc>
                <a:spcPct val="90000"/>
              </a:lnSpc>
            </a:pPr>
            <a:r>
              <a:rPr lang="en-US" altLang="en-US"/>
              <a:t>Worker gets information, does task, returns result</a:t>
            </a:r>
          </a:p>
          <a:p>
            <a:pPr lvl="2">
              <a:lnSpc>
                <a:spcPct val="90000"/>
              </a:lnSpc>
            </a:pPr>
            <a:r>
              <a:rPr lang="en-US" altLang="en-US"/>
              <a:t>Information hiding: boss does not know details</a:t>
            </a:r>
            <a:endParaRPr lang="en-US" altLang="en-US" sz="2200"/>
          </a:p>
          <a:p>
            <a:endParaRPr lang="en-US" altLang="en-US" sz="2800"/>
          </a:p>
        </p:txBody>
      </p:sp>
      <p:sp>
        <p:nvSpPr>
          <p:cNvPr id="9220" name="Slide Number Placeholder 3">
            <a:extLst>
              <a:ext uri="{FF2B5EF4-FFF2-40B4-BE49-F238E27FC236}">
                <a16:creationId xmlns:a16="http://schemas.microsoft.com/office/drawing/2014/main" id="{21F34C3F-2514-FA4D-8BD1-642EE561C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1570C2C-8878-8840-926C-954727F038C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en-US" sz="1400"/>
          </a:p>
        </p:txBody>
      </p:sp>
      <p:pic>
        <p:nvPicPr>
          <p:cNvPr id="9221" name="Picture 4">
            <a:extLst>
              <a:ext uri="{FF2B5EF4-FFF2-40B4-BE49-F238E27FC236}">
                <a16:creationId xmlns:a16="http://schemas.microsoft.com/office/drawing/2014/main" id="{C984934F-7BD9-2A46-BFD3-39496FC8D1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613" y="3292475"/>
            <a:ext cx="3397250" cy="3160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6" name="Rectangle 135">
            <a:extLst>
              <a:ext uri="{FF2B5EF4-FFF2-40B4-BE49-F238E27FC236}">
                <a16:creationId xmlns:a16="http://schemas.microsoft.com/office/drawing/2014/main" id="{E92FEB64-6EEA-4759-B4A4-BD2C1E66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544" y="847600"/>
            <a:ext cx="3464954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3" name="Rectangle 2">
            <a:extLst>
              <a:ext uri="{FF2B5EF4-FFF2-40B4-BE49-F238E27FC236}">
                <a16:creationId xmlns:a16="http://schemas.microsoft.com/office/drawing/2014/main" id="{0E348A08-1701-B940-A847-C7CDB42B73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41958" y="1233241"/>
            <a:ext cx="2430380" cy="4064628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>
                <a:solidFill>
                  <a:srgbClr val="FFFFFF"/>
                </a:solidFill>
              </a:rPr>
              <a:t>User-Defined Functions</a:t>
            </a:r>
          </a:p>
        </p:txBody>
      </p:sp>
      <p:sp>
        <p:nvSpPr>
          <p:cNvPr id="140" name="Freeform: Shape 139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7896" y="0"/>
            <a:ext cx="866357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2" name="Freeform: Shape 141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971133" y="-1"/>
            <a:ext cx="130305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19805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90C0FAC5-1A87-B348-91F3-F897037906C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0" y="820880"/>
            <a:ext cx="3943349" cy="4889350"/>
          </a:xfrm>
        </p:spPr>
        <p:txBody>
          <a:bodyPr anchor="t">
            <a:normAutofit/>
          </a:bodyPr>
          <a:lstStyle/>
          <a:p>
            <a:pPr eaLnBrk="1" hangingPunct="1"/>
            <a:r>
              <a:rPr lang="en-US" altLang="en-US" dirty="0"/>
              <a:t>Can create your own functions, similar to </a:t>
            </a:r>
            <a:r>
              <a:rPr lang="en-US" altLang="en-US"/>
              <a:t>print()</a:t>
            </a:r>
            <a:r>
              <a:rPr lang="en-US" altLang="en-US" dirty="0"/>
              <a:t> or </a:t>
            </a:r>
            <a:r>
              <a:rPr lang="en-US" altLang="en-US"/>
              <a:t>input()</a:t>
            </a:r>
            <a:endParaRPr lang="en-US" altLang="en-US" dirty="0"/>
          </a:p>
          <a:p>
            <a:pPr eaLnBrk="1" hangingPunct="1"/>
            <a:r>
              <a:rPr lang="en-US" altLang="en-US" dirty="0"/>
              <a:t>Implements the subroutine/ procedure/ module/ function definitions of an algorithm.</a:t>
            </a:r>
          </a:p>
        </p:txBody>
      </p:sp>
      <p:sp>
        <p:nvSpPr>
          <p:cNvPr id="146" name="Freeform: Shape 145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161135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8" name="Freeform: Shape 147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553792" y="5717905"/>
            <a:ext cx="1328706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0" name="Freeform: Shape 149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99729" y="6258755"/>
            <a:ext cx="1174455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242" name="Slide Number Placeholder 5">
            <a:extLst>
              <a:ext uri="{FF2B5EF4-FFF2-40B4-BE49-F238E27FC236}">
                <a16:creationId xmlns:a16="http://schemas.microsoft.com/office/drawing/2014/main" id="{BEAFA846-0CBA-0440-836C-6E789A3D7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79747" y="6356350"/>
            <a:ext cx="635603" cy="365125"/>
          </a:xfrm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fld id="{27907FA1-C8C1-0146-B4BC-A0A37C6638CA}" type="slidenum">
              <a:rPr lang="en-US" altLang="en-US" sz="1800"/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6</a:t>
            </a:fld>
            <a:endParaRPr lang="en-US" altLang="en-US" sz="18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7" grpId="0" build="p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1022350"/>
            <a:ext cx="532209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837744"/>
            <a:ext cx="302419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495" y="640894"/>
            <a:ext cx="126206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17402" y="635716"/>
            <a:ext cx="246459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041" y="635715"/>
            <a:ext cx="8180897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66" name="Title 1">
            <a:extLst>
              <a:ext uri="{FF2B5EF4-FFF2-40B4-BE49-F238E27FC236}">
                <a16:creationId xmlns:a16="http://schemas.microsoft.com/office/drawing/2014/main" id="{49B11896-4DFB-BE45-8218-6F4FF3B4985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18879" y="800392"/>
            <a:ext cx="7698523" cy="1212102"/>
          </a:xfrm>
        </p:spPr>
        <p:txBody>
          <a:bodyPr>
            <a:normAutofit/>
          </a:bodyPr>
          <a:lstStyle/>
          <a:p>
            <a:r>
              <a:rPr lang="en-US" altLang="en-US" sz="3500">
                <a:solidFill>
                  <a:srgbClr val="FFFFFF"/>
                </a:solidFill>
              </a:rPr>
              <a:t>Components of Function Use</a:t>
            </a:r>
          </a:p>
        </p:txBody>
      </p:sp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390FD3A4-A640-524B-B8CF-5BDB4DF4958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025718" y="2490436"/>
            <a:ext cx="7281746" cy="3567173"/>
          </a:xfrm>
        </p:spPr>
        <p:txBody>
          <a:bodyPr anchor="ctr">
            <a:normAutofit/>
          </a:bodyPr>
          <a:lstStyle/>
          <a:p>
            <a:r>
              <a:rPr lang="en-US" altLang="en-US" sz="2100"/>
              <a:t>Steps for implementing functions</a:t>
            </a:r>
          </a:p>
          <a:p>
            <a:pPr lvl="1"/>
            <a:r>
              <a:rPr lang="en-US" altLang="en-US" sz="2100"/>
              <a:t>Function definition</a:t>
            </a:r>
          </a:p>
          <a:p>
            <a:pPr lvl="1"/>
            <a:r>
              <a:rPr lang="en-US" altLang="en-US" sz="2100"/>
              <a:t>Function call</a:t>
            </a:r>
          </a:p>
          <a:p>
            <a:pPr marL="0" indent="0">
              <a:buNone/>
            </a:pPr>
            <a:r>
              <a:rPr lang="en-US" altLang="en-US" sz="2100">
                <a:latin typeface="Courier New" panose="02070309020205020404" pitchFamily="49" charset="0"/>
                <a:cs typeface="Courier New" panose="02070309020205020404" pitchFamily="49" charset="0"/>
              </a:rPr>
              <a:t>def cube(x):</a:t>
            </a:r>
          </a:p>
          <a:p>
            <a:pPr marL="0" indent="0">
              <a:buNone/>
            </a:pPr>
            <a:r>
              <a:rPr lang="en-US" altLang="en-US" sz="2100">
                <a:latin typeface="Courier New" panose="02070309020205020404" pitchFamily="49" charset="0"/>
                <a:cs typeface="Courier New" panose="02070309020205020404" pitchFamily="49" charset="0"/>
              </a:rPr>
              <a:t>   return x*x*x</a:t>
            </a:r>
          </a:p>
          <a:p>
            <a:pPr marL="0" indent="0">
              <a:buNone/>
            </a:pPr>
            <a:r>
              <a:rPr lang="en-US" altLang="en-US" sz="2100">
                <a:latin typeface="Courier New" panose="02070309020205020404" pitchFamily="49" charset="0"/>
                <a:cs typeface="Courier New" panose="02070309020205020404" pitchFamily="49" charset="0"/>
              </a:rPr>
              <a:t>cube(2)</a:t>
            </a:r>
          </a:p>
          <a:p>
            <a:pPr marL="0" indent="0">
              <a:buNone/>
            </a:pPr>
            <a:r>
              <a:rPr lang="en-US" altLang="en-US" sz="2100">
                <a:latin typeface="Courier New" panose="02070309020205020404" pitchFamily="49" charset="0"/>
                <a:cs typeface="Courier New" panose="02070309020205020404" pitchFamily="49" charset="0"/>
              </a:rPr>
              <a:t>8</a:t>
            </a:r>
          </a:p>
        </p:txBody>
      </p:sp>
      <p:sp>
        <p:nvSpPr>
          <p:cNvPr id="11268" name="Slide Number Placeholder 3">
            <a:extLst>
              <a:ext uri="{FF2B5EF4-FFF2-40B4-BE49-F238E27FC236}">
                <a16:creationId xmlns:a16="http://schemas.microsoft.com/office/drawing/2014/main" id="{62BE5601-2AED-864A-9D8D-D2FE410EA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30718" y="6382512"/>
            <a:ext cx="514350" cy="320040"/>
          </a:xfrm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spcAft>
                <a:spcPts val="600"/>
              </a:spcAft>
              <a:buFontTx/>
              <a:buNone/>
            </a:pPr>
            <a:fld id="{D8E0C4C4-4CD8-4746-BEA6-70D7D4BA9383}" type="slidenum">
              <a:rPr lang="en-US" altLang="en-US" sz="900"/>
              <a:pPr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7</a:t>
            </a:fld>
            <a:endParaRPr lang="en-US" altLang="en-US" sz="9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lide Number Placeholder 5">
            <a:extLst>
              <a:ext uri="{FF2B5EF4-FFF2-40B4-BE49-F238E27FC236}">
                <a16:creationId xmlns:a16="http://schemas.microsoft.com/office/drawing/2014/main" id="{F44B8E7B-89E2-C24F-BFB5-5D05F29B8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3DF6250-A76A-254E-923A-EEE78A82F8D0}" type="slidenum">
              <a:rPr lang="en-US" altLang="en-US" sz="1400" smtClean="0"/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US" altLang="en-US" sz="1400"/>
          </a:p>
        </p:txBody>
      </p:sp>
      <p:sp>
        <p:nvSpPr>
          <p:cNvPr id="13315" name="Rectangle 2">
            <a:extLst>
              <a:ext uri="{FF2B5EF4-FFF2-40B4-BE49-F238E27FC236}">
                <a16:creationId xmlns:a16="http://schemas.microsoft.com/office/drawing/2014/main" id="{0D367410-EB04-CB43-B32A-4C2366053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Writing User-defined Functions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7CBE1C1E-0334-CC47-A037-54B13ADCAB5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/>
              <a:t>Components: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the </a:t>
            </a:r>
            <a:r>
              <a:rPr lang="en-US" altLang="en-US">
                <a:solidFill>
                  <a:schemeClr val="accent2"/>
                </a:solidFill>
              </a:rPr>
              <a:t>name</a:t>
            </a:r>
            <a:r>
              <a:rPr lang="en-US" altLang="en-US"/>
              <a:t> of the function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its </a:t>
            </a:r>
            <a:r>
              <a:rPr lang="en-US" altLang="en-US">
                <a:solidFill>
                  <a:schemeClr val="accent2"/>
                </a:solidFill>
              </a:rPr>
              <a:t>parameters</a:t>
            </a:r>
            <a:endParaRPr lang="en-US" altLang="en-US"/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what it </a:t>
            </a:r>
            <a:r>
              <a:rPr lang="en-US" altLang="en-US">
                <a:solidFill>
                  <a:schemeClr val="accent2"/>
                </a:solidFill>
              </a:rPr>
              <a:t>returns</a:t>
            </a:r>
            <a:endParaRPr lang="en-US" altLang="en-US"/>
          </a:p>
          <a:p>
            <a:pPr lvl="1" eaLnBrk="1" hangingPunct="1">
              <a:lnSpc>
                <a:spcPct val="90000"/>
              </a:lnSpc>
            </a:pPr>
            <a:r>
              <a:rPr lang="en-US" altLang="en-US">
                <a:solidFill>
                  <a:schemeClr val="accent2"/>
                </a:solidFill>
              </a:rPr>
              <a:t>block</a:t>
            </a:r>
            <a:r>
              <a:rPr lang="en-US" altLang="en-US"/>
              <a:t> of statements to be carried out when the function is called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The block of statements is called the “</a:t>
            </a:r>
            <a:r>
              <a:rPr lang="en-US" altLang="en-US">
                <a:solidFill>
                  <a:schemeClr val="accent2"/>
                </a:solidFill>
              </a:rPr>
              <a:t>function body</a:t>
            </a:r>
            <a:r>
              <a:rPr lang="en-US" altLang="en-US"/>
              <a:t>”</a:t>
            </a:r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1" grpId="0" build="p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>
            <a:extLst>
              <a:ext uri="{FF2B5EF4-FFF2-40B4-BE49-F238E27FC236}">
                <a16:creationId xmlns:a16="http://schemas.microsoft.com/office/drawing/2014/main" id="{097AC842-E8DE-5948-BE47-395EC0DDA2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Function 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516DA-83C5-4FCB-9AA3-2E822C3589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981200"/>
            <a:ext cx="8712200" cy="4724400"/>
          </a:xfrm>
        </p:spPr>
        <p:txBody>
          <a:bodyPr/>
          <a:lstStyle/>
          <a:p>
            <a:pPr>
              <a:defRPr/>
            </a:pPr>
            <a:r>
              <a:rPr lang="en-US" dirty="0"/>
              <a:t>Syntax:</a:t>
            </a:r>
            <a:endParaRPr lang="tr-TR" dirty="0"/>
          </a:p>
          <a:p>
            <a:pPr marL="0" indent="0">
              <a:buNone/>
              <a:defRPr/>
            </a:pPr>
            <a:r>
              <a:rPr lang="tr-TR" altLang="en-US" i="1" dirty="0"/>
              <a:t>   </a:t>
            </a:r>
            <a:r>
              <a:rPr lang="en-US" altLang="en-US" i="1" dirty="0"/>
              <a:t>def function-name( parameter-list ):</a:t>
            </a:r>
            <a:endParaRPr lang="en-US" i="1" dirty="0"/>
          </a:p>
          <a:p>
            <a:pPr>
              <a:defRPr/>
            </a:pPr>
            <a:r>
              <a:rPr lang="en-US" dirty="0"/>
              <a:t>Example:</a:t>
            </a:r>
            <a:endParaRPr lang="tr-TR" dirty="0"/>
          </a:p>
          <a:p>
            <a:pPr marL="400050" lvl="1" indent="0">
              <a:buFontTx/>
              <a:buNone/>
              <a:defRPr/>
            </a:pPr>
            <a:r>
              <a:rPr lang="tr-TR" sz="3200" i="1" dirty="0"/>
              <a:t>def grade(score):</a:t>
            </a:r>
          </a:p>
          <a:p>
            <a:r>
              <a:rPr lang="en-US" dirty="0"/>
              <a:t>A </a:t>
            </a:r>
            <a:r>
              <a:rPr lang="en-US" b="1" i="1" dirty="0"/>
              <a:t>parameter</a:t>
            </a:r>
            <a:r>
              <a:rPr lang="en-US" dirty="0"/>
              <a:t> is a function input specified in a function definition like </a:t>
            </a:r>
            <a:r>
              <a:rPr lang="en-US" i="1" dirty="0"/>
              <a:t>score</a:t>
            </a:r>
          </a:p>
          <a:p>
            <a:r>
              <a:rPr lang="en-US" dirty="0"/>
              <a:t>An </a:t>
            </a:r>
            <a:r>
              <a:rPr lang="en-US" b="1" i="1" dirty="0"/>
              <a:t>argument</a:t>
            </a:r>
            <a:r>
              <a:rPr lang="en-US" dirty="0"/>
              <a:t> is a value provided to a function's parameter during a function call like </a:t>
            </a:r>
            <a:r>
              <a:rPr lang="en-US" i="1" dirty="0"/>
              <a:t>grade(56)</a:t>
            </a:r>
          </a:p>
          <a:p>
            <a:pPr marL="400050" lvl="1" indent="0">
              <a:buFontTx/>
              <a:buNone/>
              <a:defRPr/>
            </a:pPr>
            <a:endParaRPr lang="en-US" dirty="0"/>
          </a:p>
          <a:p>
            <a:pPr>
              <a:defRPr/>
            </a:pPr>
            <a:endParaRPr lang="en-US" dirty="0"/>
          </a:p>
        </p:txBody>
      </p:sp>
      <p:sp>
        <p:nvSpPr>
          <p:cNvPr id="14340" name="Slide Number Placeholder 3">
            <a:extLst>
              <a:ext uri="{FF2B5EF4-FFF2-40B4-BE49-F238E27FC236}">
                <a16:creationId xmlns:a16="http://schemas.microsoft.com/office/drawing/2014/main" id="{155305CC-AC41-8442-91B5-7ABD6F4A2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6C9A74E-0F9D-DD4C-B4C9-FCB43878725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US" alt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1847</Words>
  <Application>Microsoft Office PowerPoint</Application>
  <PresentationFormat>On-screen Show (4:3)</PresentationFormat>
  <Paragraphs>365</Paragraphs>
  <Slides>40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Courier New</vt:lpstr>
      <vt:lpstr>Times New Roman</vt:lpstr>
      <vt:lpstr>Default Design</vt:lpstr>
      <vt:lpstr>Functions</vt:lpstr>
      <vt:lpstr>Don’t Eat one big piece: Nibbling is good</vt:lpstr>
      <vt:lpstr>Programmer-Defined Functions</vt:lpstr>
      <vt:lpstr>Program Modules</vt:lpstr>
      <vt:lpstr>Program Modules</vt:lpstr>
      <vt:lpstr>User-Defined Functions</vt:lpstr>
      <vt:lpstr>Components of Function Use</vt:lpstr>
      <vt:lpstr>Writing User-defined Functions</vt:lpstr>
      <vt:lpstr>Function Definitions</vt:lpstr>
      <vt:lpstr>Function Definitions</vt:lpstr>
      <vt:lpstr>Function Call</vt:lpstr>
      <vt:lpstr>Functions Calling Functions</vt:lpstr>
      <vt:lpstr>Function documentation</vt:lpstr>
      <vt:lpstr>Return Values</vt:lpstr>
      <vt:lpstr>Function examples</vt:lpstr>
      <vt:lpstr>Function examples (cont.)</vt:lpstr>
      <vt:lpstr>Function examples (cont.)</vt:lpstr>
      <vt:lpstr>Function examples (cont.)</vt:lpstr>
      <vt:lpstr>Example:  Add two numbers and return the result</vt:lpstr>
      <vt:lpstr>Examples</vt:lpstr>
      <vt:lpstr>Examples</vt:lpstr>
      <vt:lpstr>Examples</vt:lpstr>
      <vt:lpstr>Examples</vt:lpstr>
      <vt:lpstr>Dynamic typing</vt:lpstr>
      <vt:lpstr>Scope</vt:lpstr>
      <vt:lpstr>Local vs global</vt:lpstr>
      <vt:lpstr>Function scope</vt:lpstr>
      <vt:lpstr>Error: Function called before defining</vt:lpstr>
      <vt:lpstr>Namespaces and scope resolution</vt:lpstr>
      <vt:lpstr>Arguments</vt:lpstr>
      <vt:lpstr>Mutable vs immutable arguments</vt:lpstr>
      <vt:lpstr>Keyword arguments and default parameter values</vt:lpstr>
      <vt:lpstr>Default parameter values</vt:lpstr>
      <vt:lpstr>Default parameter values</vt:lpstr>
      <vt:lpstr>Arbitrary arguments</vt:lpstr>
      <vt:lpstr>Arbitrary arguments</vt:lpstr>
      <vt:lpstr>Keyword arguments as dict</vt:lpstr>
      <vt:lpstr>**kwargs</vt:lpstr>
      <vt:lpstr>Multiple function outputs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Functions</dc:title>
  <dc:creator>Zeynep</dc:creator>
  <cp:lastModifiedBy>Orhan, Zeynep</cp:lastModifiedBy>
  <cp:revision>5</cp:revision>
  <dcterms:created xsi:type="dcterms:W3CDTF">2020-09-02T21:17:33Z</dcterms:created>
  <dcterms:modified xsi:type="dcterms:W3CDTF">2022-04-18T02:05:57Z</dcterms:modified>
</cp:coreProperties>
</file>

<file path=docProps/thumbnail.jpeg>
</file>